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57" r:id="rId6"/>
    <p:sldId id="258" r:id="rId7"/>
    <p:sldId id="267" r:id="rId8"/>
    <p:sldId id="265" r:id="rId9"/>
    <p:sldId id="264" r:id="rId10"/>
    <p:sldId id="269" r:id="rId11"/>
    <p:sldId id="268" r:id="rId12"/>
    <p:sldId id="279" r:id="rId13"/>
    <p:sldId id="260" r:id="rId14"/>
    <p:sldId id="272" r:id="rId15"/>
    <p:sldId id="274" r:id="rId16"/>
    <p:sldId id="275" r:id="rId17"/>
    <p:sldId id="270" r:id="rId18"/>
    <p:sldId id="271" r:id="rId19"/>
    <p:sldId id="273" r:id="rId20"/>
    <p:sldId id="261" r:id="rId21"/>
    <p:sldId id="276" r:id="rId22"/>
    <p:sldId id="277" r:id="rId23"/>
    <p:sldId id="278" r:id="rId24"/>
    <p:sldId id="262" r:id="rId25"/>
    <p:sldId id="263"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B8C9"/>
    <a:srgbClr val="D45242"/>
    <a:srgbClr val="A6D670"/>
    <a:srgbClr val="A6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7F474-BA8C-8A1C-4170-35D5FCB35E01}" v="66" dt="2022-12-13T16:21:58.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3" autoAdjust="0"/>
    <p:restoredTop sz="72877" autoAdjust="0"/>
  </p:normalViewPr>
  <p:slideViewPr>
    <p:cSldViewPr>
      <p:cViewPr varScale="1">
        <p:scale>
          <a:sx n="83" d="100"/>
          <a:sy n="83" d="100"/>
        </p:scale>
        <p:origin x="24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15/12/2022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b="1" dirty="0"/>
              <a:t>Teacher and presenter guidance</a:t>
            </a:r>
          </a:p>
          <a:p>
            <a:pPr marL="0" indent="0">
              <a:buNone/>
            </a:pPr>
            <a:endParaRPr lang="en-GB" sz="1100" b="1" dirty="0"/>
          </a:p>
          <a:p>
            <a:pPr marL="0" indent="0">
              <a:buNone/>
            </a:pPr>
            <a:r>
              <a:rPr lang="en-GB" sz="1100" b="0" dirty="0"/>
              <a:t>This</a:t>
            </a:r>
            <a:r>
              <a:rPr lang="en-GB" sz="1100" b="0" baseline="0" dirty="0"/>
              <a:t> p</a:t>
            </a:r>
            <a:r>
              <a:rPr lang="en-GB" sz="1100" b="0" dirty="0"/>
              <a:t>resentation</a:t>
            </a:r>
            <a:r>
              <a:rPr lang="en-GB" sz="1100" b="0" baseline="0" dirty="0"/>
              <a:t> is broken down into 5 main sections with a quiz activity at the end. Each slide has some suggested guidance in the notes section on how to explain the slide. </a:t>
            </a:r>
          </a:p>
          <a:p>
            <a:pPr marL="0" indent="0">
              <a:buNone/>
            </a:pPr>
            <a:r>
              <a:rPr lang="en-GB" sz="1100" b="1" baseline="0" dirty="0"/>
              <a:t>Suggested questions to ask are highlighted in bold. </a:t>
            </a:r>
          </a:p>
          <a:p>
            <a:pPr marL="0" indent="0">
              <a:buNone/>
            </a:pPr>
            <a:endParaRPr lang="en-GB" sz="1100" b="0" baseline="0" dirty="0"/>
          </a:p>
          <a:p>
            <a:pPr marL="0" indent="0">
              <a:buNone/>
            </a:pPr>
            <a:r>
              <a:rPr lang="en-GB" sz="1100" b="0" baseline="0" dirty="0"/>
              <a:t>The Geological Society gives permission for individuals to adapt the presentation however they see fit.</a:t>
            </a:r>
          </a:p>
          <a:p>
            <a:pPr marL="0" indent="0">
              <a:buNone/>
            </a:pPr>
            <a:endParaRPr lang="en-GB" sz="1100" dirty="0"/>
          </a:p>
          <a:p>
            <a:pPr marL="228600" indent="-228600">
              <a:buAutoNum type="arabicPeriod"/>
            </a:pPr>
            <a:r>
              <a:rPr lang="en-GB" sz="1100" b="1" dirty="0"/>
              <a:t>What is a rock?</a:t>
            </a:r>
          </a:p>
          <a:p>
            <a:pPr marL="171450" indent="-171450">
              <a:buFontTx/>
              <a:buChar char="-"/>
            </a:pPr>
            <a:r>
              <a:rPr lang="en-GB" sz="1100" dirty="0"/>
              <a:t>What is a rock (1)</a:t>
            </a:r>
            <a:r>
              <a:rPr lang="en-GB" sz="1100" baseline="0" dirty="0"/>
              <a:t> – structure of the Earth</a:t>
            </a:r>
          </a:p>
          <a:p>
            <a:pPr marL="171450" indent="-171450">
              <a:buFontTx/>
              <a:buChar char="-"/>
            </a:pPr>
            <a:r>
              <a:rPr lang="en-GB" sz="1100" baseline="0" dirty="0"/>
              <a:t>What is a rock (2) – elements and minerals</a:t>
            </a:r>
          </a:p>
          <a:p>
            <a:pPr marL="0" indent="0">
              <a:buNone/>
            </a:pPr>
            <a:endParaRPr lang="en-GB" sz="1100" dirty="0"/>
          </a:p>
          <a:p>
            <a:pPr marL="0" indent="0">
              <a:buNone/>
            </a:pPr>
            <a:r>
              <a:rPr lang="en-GB" sz="1100" b="1" dirty="0"/>
              <a:t>2. Igneous rocks</a:t>
            </a:r>
          </a:p>
          <a:p>
            <a:pPr marL="171450" indent="-171450">
              <a:buFontTx/>
              <a:buChar char="-"/>
            </a:pPr>
            <a:r>
              <a:rPr lang="en-GB" sz="1100" dirty="0"/>
              <a:t>Extrusive rocks (1) – rocks</a:t>
            </a:r>
            <a:r>
              <a:rPr lang="en-GB" sz="1100" baseline="0" dirty="0"/>
              <a:t> formed from lava</a:t>
            </a:r>
            <a:endParaRPr lang="en-GB" sz="1100" dirty="0"/>
          </a:p>
          <a:p>
            <a:pPr marL="171450" indent="-171450">
              <a:buFontTx/>
              <a:buChar char="-"/>
            </a:pPr>
            <a:r>
              <a:rPr lang="en-GB" sz="1100" dirty="0"/>
              <a:t>Extrusive rocks (2) – rocks formed from ash</a:t>
            </a:r>
          </a:p>
          <a:p>
            <a:pPr marL="171450" indent="-171450">
              <a:buFontTx/>
              <a:buChar char="-"/>
            </a:pPr>
            <a:r>
              <a:rPr lang="en-GB" sz="1100" dirty="0"/>
              <a:t>Intrusive rocks – rocks formed from magma</a:t>
            </a:r>
          </a:p>
          <a:p>
            <a:pPr marL="0" indent="0">
              <a:buNone/>
            </a:pPr>
            <a:endParaRPr lang="en-GB" sz="1100" b="0" dirty="0"/>
          </a:p>
          <a:p>
            <a:pPr marL="0" indent="0">
              <a:buNone/>
            </a:pPr>
            <a:r>
              <a:rPr lang="en-GB" sz="1100" b="1" dirty="0"/>
              <a:t>3.</a:t>
            </a:r>
            <a:r>
              <a:rPr lang="en-GB" sz="1100" b="1" baseline="0" dirty="0"/>
              <a:t> </a:t>
            </a:r>
            <a:r>
              <a:rPr lang="en-GB" sz="1100" b="1" dirty="0"/>
              <a:t>Sedimentary</a:t>
            </a:r>
            <a:r>
              <a:rPr lang="en-GB" sz="1100" b="1" baseline="0" dirty="0"/>
              <a:t> Rocks</a:t>
            </a:r>
          </a:p>
          <a:p>
            <a:pPr marL="171450" indent="-171450">
              <a:buFontTx/>
              <a:buChar char="-"/>
            </a:pPr>
            <a:r>
              <a:rPr lang="en-GB" sz="1100" b="0" baseline="0" dirty="0"/>
              <a:t>Weathering and erosion</a:t>
            </a:r>
          </a:p>
          <a:p>
            <a:pPr marL="171450" indent="-171450">
              <a:buFontTx/>
              <a:buChar char="-"/>
            </a:pPr>
            <a:r>
              <a:rPr lang="en-GB" sz="1100" b="0" baseline="0" dirty="0"/>
              <a:t>How sedimentary rocks are formed</a:t>
            </a:r>
          </a:p>
          <a:p>
            <a:pPr marL="171450" indent="-171450">
              <a:buFontTx/>
              <a:buChar char="-"/>
            </a:pPr>
            <a:r>
              <a:rPr lang="en-GB" sz="1100" b="0" baseline="0" dirty="0"/>
              <a:t>Different environments</a:t>
            </a:r>
          </a:p>
          <a:p>
            <a:pPr marL="171450" indent="-171450">
              <a:buFontTx/>
              <a:buChar char="-"/>
            </a:pPr>
            <a:r>
              <a:rPr lang="en-GB" sz="1100" b="0" baseline="0" dirty="0"/>
              <a:t>Porous &amp; Permeable</a:t>
            </a:r>
          </a:p>
          <a:p>
            <a:pPr marL="171450" indent="-171450">
              <a:buFontTx/>
              <a:buChar char="-"/>
            </a:pPr>
            <a:r>
              <a:rPr lang="en-GB" sz="1100" b="0" baseline="0" dirty="0"/>
              <a:t>Fossils</a:t>
            </a:r>
          </a:p>
          <a:p>
            <a:pPr marL="0" indent="0">
              <a:buNone/>
            </a:pPr>
            <a:endParaRPr lang="en-GB" sz="1100" baseline="0" dirty="0"/>
          </a:p>
          <a:p>
            <a:pPr marL="0" indent="0">
              <a:buNone/>
            </a:pPr>
            <a:r>
              <a:rPr lang="en-GB" sz="1100" b="1" baseline="0" dirty="0"/>
              <a:t>4. Metamorphic rocks</a:t>
            </a:r>
          </a:p>
          <a:p>
            <a:pPr marL="0" indent="0">
              <a:buNone/>
            </a:pPr>
            <a:r>
              <a:rPr lang="en-GB" sz="1100" b="1" baseline="0" dirty="0"/>
              <a:t>-   </a:t>
            </a:r>
            <a:r>
              <a:rPr lang="en-GB" sz="1100" b="0" baseline="0" dirty="0"/>
              <a:t>How do metamorphic rocks form</a:t>
            </a:r>
          </a:p>
          <a:p>
            <a:pPr marL="171450" indent="-171450">
              <a:buFontTx/>
              <a:buChar char="-"/>
            </a:pPr>
            <a:r>
              <a:rPr lang="en-GB" sz="1100" b="0" baseline="0" dirty="0"/>
              <a:t>Types of metamorphic rock</a:t>
            </a:r>
          </a:p>
          <a:p>
            <a:pPr marL="171450" indent="-171450">
              <a:buFontTx/>
              <a:buChar char="-"/>
            </a:pPr>
            <a:r>
              <a:rPr lang="en-GB" sz="1100" b="0" baseline="0" dirty="0"/>
              <a:t>The rock cycle</a:t>
            </a:r>
          </a:p>
          <a:p>
            <a:pPr marL="0" indent="0">
              <a:buNone/>
            </a:pPr>
            <a:endParaRPr lang="en-GB" sz="1100" baseline="0" dirty="0"/>
          </a:p>
          <a:p>
            <a:pPr marL="0" indent="0">
              <a:buNone/>
            </a:pPr>
            <a:r>
              <a:rPr lang="en-GB" sz="1100" b="1" baseline="0" dirty="0"/>
              <a:t>5. Uses of rocks</a:t>
            </a:r>
          </a:p>
          <a:p>
            <a:pPr marL="0" indent="0">
              <a:buNone/>
            </a:pPr>
            <a:endParaRPr lang="en-GB" sz="1100" b="1" baseline="0" dirty="0"/>
          </a:p>
          <a:p>
            <a:pPr marL="0" indent="0">
              <a:buNone/>
            </a:pPr>
            <a:r>
              <a:rPr lang="en-GB" sz="1100" b="1" baseline="0" dirty="0"/>
              <a:t>Quiz</a:t>
            </a:r>
          </a:p>
          <a:p>
            <a:pPr marL="228600" indent="-228600">
              <a:buAutoNum type="arabicPeriod"/>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Rocks on the Earth’s surface are constantly being broken down into smaller pieces or</a:t>
            </a:r>
            <a:r>
              <a:rPr lang="en-GB" baseline="0"/>
              <a:t> fragments</a:t>
            </a:r>
            <a:r>
              <a:rPr lang="en-GB"/>
              <a:t> by weathering and erosion.</a:t>
            </a:r>
            <a:r>
              <a:rPr lang="en-GB" baseline="0"/>
              <a:t> This happens over the course of hundreds, thousands and even millions of years.</a:t>
            </a:r>
            <a:r>
              <a:rPr lang="en-GB"/>
              <a:t> </a:t>
            </a:r>
            <a:endParaRPr lang="en-GB" baseline="0" dirty="0"/>
          </a:p>
          <a:p>
            <a:endParaRPr lang="en-GB" baseline="0" dirty="0"/>
          </a:p>
          <a:p>
            <a:r>
              <a:rPr lang="en-GB" baseline="0" dirty="0"/>
              <a:t>How do you think rocks can be broken down into smaller fragments?</a:t>
            </a:r>
          </a:p>
          <a:p>
            <a:endParaRPr lang="en-GB" baseline="0" dirty="0"/>
          </a:p>
          <a:p>
            <a:r>
              <a:rPr lang="en-GB" baseline="0" dirty="0"/>
              <a:t>Weathering can happen in a few different ways. Here are some examples:</a:t>
            </a:r>
          </a:p>
          <a:p>
            <a:endParaRPr lang="en-GB" baseline="0" dirty="0"/>
          </a:p>
          <a:p>
            <a:pPr marL="171450" indent="-171450">
              <a:buFontTx/>
              <a:buChar char="-"/>
            </a:pPr>
            <a:r>
              <a:rPr lang="en-GB" dirty="0"/>
              <a:t>Chemical weathering: acid in rain can breakdown </a:t>
            </a:r>
            <a:r>
              <a:rPr lang="en-GB"/>
              <a:t>soluble minerals in the rocks. </a:t>
            </a:r>
            <a:endParaRPr lang="en-GB" baseline="0">
              <a:cs typeface="Calibri"/>
            </a:endParaRPr>
          </a:p>
          <a:p>
            <a:pPr marL="171450" indent="-171450">
              <a:buFontTx/>
              <a:buChar char="-"/>
            </a:pPr>
            <a:endParaRPr lang="en-GB" dirty="0"/>
          </a:p>
          <a:p>
            <a:pPr marL="171450" indent="-171450">
              <a:buFontTx/>
              <a:buChar char="-"/>
            </a:pPr>
            <a:r>
              <a:rPr lang="en-GB"/>
              <a:t>Physical weathering: In</a:t>
            </a:r>
            <a:r>
              <a:rPr lang="en-GB" baseline="0"/>
              <a:t> cold mountainous environments ice can cause weathering. Here, water can get into cracks and cavities in rocks and then freeze if its cold enough. When water freezes it expands and puts pressure on the surrounding rock which will eventually break up.</a:t>
            </a:r>
            <a:endParaRPr lang="en-GB" baseline="0">
              <a:cs typeface="Calibri"/>
            </a:endParaRPr>
          </a:p>
          <a:p>
            <a:pPr marL="0" indent="0">
              <a:buFontTx/>
              <a:buNone/>
            </a:pPr>
            <a:endParaRPr lang="en-GB" baseline="0" dirty="0"/>
          </a:p>
          <a:p>
            <a:pPr marL="171450" indent="-171450">
              <a:buFontTx/>
              <a:buChar char="-"/>
            </a:pPr>
            <a:r>
              <a:rPr lang="en-GB" dirty="0"/>
              <a:t>Physical weathering: Rocks</a:t>
            </a:r>
            <a:r>
              <a:rPr lang="en-GB" baseline="0" dirty="0"/>
              <a:t> expand when heated and contract when cooled. When this happens repeatedly it will eventually cause rocks to crack and parts will break away. This type of weathering happens a lot in deserts, because it is very hot during the day but very cold at night.</a:t>
            </a:r>
            <a:endParaRPr lang="en-GB" baseline="0" dirty="0">
              <a:cs typeface="Calibri"/>
            </a:endParaRPr>
          </a:p>
          <a:p>
            <a:pPr marL="171450" indent="-171450">
              <a:buChar char="-"/>
            </a:pPr>
            <a:endParaRPr lang="en-GB" dirty="0"/>
          </a:p>
          <a:p>
            <a:pPr marL="171450" indent="-171450">
              <a:buChar char="-"/>
            </a:pPr>
            <a:r>
              <a:rPr lang="en-GB"/>
              <a:t>Biological weathering: Plant roots and burrowing animals like rabbits and badgers can also break down rock into smaller pieces. </a:t>
            </a:r>
            <a:endParaRPr lang="en-GB">
              <a:cs typeface="Calibri"/>
            </a:endParaRPr>
          </a:p>
          <a:p>
            <a:endParaRPr lang="en-GB" dirty="0"/>
          </a:p>
          <a:p>
            <a:endParaRPr lang="en-GB" dirty="0"/>
          </a:p>
          <a:p>
            <a:r>
              <a:rPr lang="en-GB">
                <a:cs typeface="Calibri"/>
              </a:rPr>
              <a:t>Examples of erosion include:</a:t>
            </a:r>
            <a:endParaRPr lang="en-GB" dirty="0"/>
          </a:p>
          <a:p>
            <a:endParaRPr lang="en-GB" dirty="0"/>
          </a:p>
          <a:p>
            <a:pPr marL="171450" indent="-171450">
              <a:buFontTx/>
              <a:buChar char="-"/>
            </a:pPr>
            <a:r>
              <a:rPr lang="en-GB" baseline="0"/>
              <a:t>Glaciers can crush rocks into smaller fragments as they flow over them</a:t>
            </a:r>
            <a:r>
              <a:rPr lang="en-GB"/>
              <a:t>.</a:t>
            </a:r>
            <a:endParaRPr lang="en-GB" baseline="0">
              <a:cs typeface="Calibri"/>
            </a:endParaRPr>
          </a:p>
          <a:p>
            <a:pPr marL="171450" indent="-171450">
              <a:buFontTx/>
              <a:buChar char="-"/>
            </a:pPr>
            <a:endParaRPr lang="en-GB" baseline="0" dirty="0">
              <a:cs typeface="Calibri"/>
            </a:endParaRPr>
          </a:p>
          <a:p>
            <a:pPr marL="171450" indent="-171450">
              <a:buChar char="-"/>
            </a:pPr>
            <a:r>
              <a:rPr lang="en-GB" dirty="0">
                <a:cs typeface="Calibri"/>
              </a:rPr>
              <a:t>Waves at the coast force air into cracks in cliffs causing</a:t>
            </a:r>
            <a:r>
              <a:rPr lang="en-GB">
                <a:cs typeface="Calibri"/>
              </a:rPr>
              <a:t> them to expand, breaking the rocks apart (hydraulic action)</a:t>
            </a:r>
            <a:endParaRPr lang="en-GB" baseline="0">
              <a:cs typeface="Calibri"/>
            </a:endParaRPr>
          </a:p>
          <a:p>
            <a:pPr>
              <a:defRPr/>
            </a:pPr>
            <a:endParaRPr lang="en-GB" dirty="0"/>
          </a:p>
          <a:p>
            <a:pPr>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Large boulders can be gradually weathered</a:t>
            </a:r>
            <a:r>
              <a:rPr lang="en-GB" baseline="0" dirty="0"/>
              <a:t> and eroded into pebbles and eventually into tiny grains.</a:t>
            </a:r>
            <a:endParaRPr lang="en-GB" dirty="0"/>
          </a:p>
          <a:p>
            <a:endParaRPr lang="en-GB" dirty="0"/>
          </a:p>
          <a:p>
            <a:r>
              <a:rPr lang="en-GB"/>
              <a:t>Broken up pieces of rock are called sediment and can be transported away by rivers, glaciers and wind. </a:t>
            </a:r>
            <a:endParaRPr lang="en-GB">
              <a:cs typeface="Calibri"/>
            </a:endParaRP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117771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they have been transported by rivers, glaciers and by wind.</a:t>
            </a:r>
            <a:r>
              <a:rPr lang="en-GB" baseline="0" dirty="0"/>
              <a:t> </a:t>
            </a:r>
            <a:r>
              <a:rPr lang="en-GB" dirty="0"/>
              <a:t>Sediments often collect at the bottom of lakes</a:t>
            </a:r>
            <a:r>
              <a:rPr lang="en-GB" baseline="0" dirty="0"/>
              <a:t>, oceans, estuaries, lagoons, river beds, in sand dunes and more.</a:t>
            </a:r>
            <a:endParaRPr lang="en-GB" dirty="0"/>
          </a:p>
          <a:p>
            <a:endParaRPr lang="en-GB" dirty="0"/>
          </a:p>
          <a:p>
            <a:r>
              <a:rPr lang="en-GB" dirty="0"/>
              <a:t>Over time (thousands and millions of years) rocks continue to be weathered and eroded at the surface and</a:t>
            </a:r>
            <a:r>
              <a:rPr lang="en-GB" baseline="0" dirty="0"/>
              <a:t> </a:t>
            </a:r>
            <a:r>
              <a:rPr lang="en-GB" dirty="0"/>
              <a:t>layers and layers of sediment gradually build up. </a:t>
            </a:r>
          </a:p>
          <a:p>
            <a:endParaRPr lang="en-GB" b="1" dirty="0"/>
          </a:p>
          <a:p>
            <a:r>
              <a:rPr lang="en-GB" b="1" dirty="0"/>
              <a:t>What do you think happens to the sediment as it builds up?</a:t>
            </a:r>
          </a:p>
          <a:p>
            <a:endParaRPr lang="en-GB" dirty="0"/>
          </a:p>
          <a:p>
            <a:r>
              <a:rPr lang="en-GB" dirty="0"/>
              <a:t>The</a:t>
            </a:r>
            <a:r>
              <a:rPr lang="en-GB" baseline="0" dirty="0"/>
              <a:t> individual sediment fragments</a:t>
            </a:r>
            <a:r>
              <a:rPr lang="en-GB" dirty="0"/>
              <a:t> become compacted and cemented together to become a sedimentary rock.</a:t>
            </a:r>
          </a:p>
          <a:p>
            <a:endParaRPr lang="en-GB" dirty="0"/>
          </a:p>
          <a:p>
            <a:r>
              <a:rPr lang="en-GB" dirty="0"/>
              <a:t>Sedimentary rocks are laid down in layers known as beds or strata. You can see these layers in cliff</a:t>
            </a:r>
            <a:r>
              <a:rPr lang="en-GB" baseline="0" dirty="0"/>
              <a:t> faces</a:t>
            </a:r>
            <a:r>
              <a:rPr lang="en-GB" dirty="0"/>
              <a:t>,</a:t>
            </a:r>
            <a:r>
              <a:rPr lang="en-GB" baseline="0" dirty="0"/>
              <a:t> and at a smaller scale in individual rocks.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3859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different types of sedimentary rock</a:t>
            </a:r>
            <a:r>
              <a:rPr lang="en-GB" baseline="0" dirty="0"/>
              <a:t> because sediment can be deposited in many different environments.</a:t>
            </a:r>
          </a:p>
          <a:p>
            <a:endParaRPr lang="en-GB" baseline="0" dirty="0"/>
          </a:p>
          <a:p>
            <a:r>
              <a:rPr lang="en-GB" b="1" baseline="0" dirty="0"/>
              <a:t>What different environments can you see here? </a:t>
            </a:r>
            <a:r>
              <a:rPr lang="en-GB" baseline="0" dirty="0"/>
              <a:t>(click and environment names will pop up)</a:t>
            </a:r>
          </a:p>
          <a:p>
            <a:endParaRPr lang="en-GB" baseline="0" dirty="0"/>
          </a:p>
          <a:p>
            <a:r>
              <a:rPr lang="en-GB" baseline="0" dirty="0"/>
              <a:t>These include desert sand dunes, river deltas, coral reefs, river beds and banks, coastal sand dunes, beaches, shallow and deep sea and near glaciers. </a:t>
            </a:r>
          </a:p>
          <a:p>
            <a:endParaRPr lang="en-GB"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Geologists can study sedimentary rocks to learn about past environments on Earth. </a:t>
            </a:r>
          </a:p>
          <a:p>
            <a:endParaRPr lang="en-GB" baseline="0" dirty="0"/>
          </a:p>
          <a:p>
            <a:r>
              <a:rPr lang="en-GB" baseline="0" dirty="0"/>
              <a:t>For example the sedimentary rock chalk is formed in shallow, warm seas forms from the microscopic shells of marine plankton called </a:t>
            </a:r>
            <a:r>
              <a:rPr lang="en-GB" baseline="0" dirty="0" err="1"/>
              <a:t>coccolithophores</a:t>
            </a:r>
            <a:r>
              <a:rPr lang="en-GB" baseline="0" dirty="0"/>
              <a:t>. Millions of these plankton bloom in the ocean (enough to be seen from satellite images) and then they sink to the ocean floor when they die. As the sediments build up and are buried they turn into chalk.</a:t>
            </a:r>
          </a:p>
          <a:p>
            <a:endParaRPr lang="en-GB" baseline="0" dirty="0"/>
          </a:p>
          <a:p>
            <a:r>
              <a:rPr lang="en-GB" baseline="0" dirty="0"/>
              <a:t>Chalk that formed 65-100 million years ago is found on the south coast of England in the Isle of Wight and Dover. This means that during this time (called the Cretaceous period) these areas must have been covered by warm, shallow seas.</a:t>
            </a:r>
          </a:p>
        </p:txBody>
      </p:sp>
      <p:sp>
        <p:nvSpPr>
          <p:cNvPr id="4" name="Slide Number Placeholder 3"/>
          <p:cNvSpPr>
            <a:spLocks noGrp="1"/>
          </p:cNvSpPr>
          <p:nvPr>
            <p:ph type="sldNum" sz="quarter" idx="10"/>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Sedimentary rocks are made up of grains from older</a:t>
            </a:r>
            <a:r>
              <a:rPr lang="en-GB" baseline="0" dirty="0"/>
              <a:t> rocks cemented together. The grains can be </a:t>
            </a:r>
            <a:r>
              <a:rPr lang="en-GB" dirty="0"/>
              <a:t>different shapes</a:t>
            </a:r>
            <a:r>
              <a:rPr lang="en-GB" baseline="0" dirty="0"/>
              <a:t> and sizes and from </a:t>
            </a:r>
            <a:r>
              <a:rPr lang="en-GB" dirty="0"/>
              <a:t>tiny microscopic grains</a:t>
            </a:r>
            <a:r>
              <a:rPr lang="en-GB" baseline="0" dirty="0"/>
              <a:t> up to the size of </a:t>
            </a:r>
            <a:r>
              <a:rPr lang="en-GB" dirty="0"/>
              <a:t>large boulders. </a:t>
            </a:r>
          </a:p>
          <a:p>
            <a:endParaRPr lang="en-GB" dirty="0"/>
          </a:p>
          <a:p>
            <a:r>
              <a:rPr lang="en-GB" dirty="0"/>
              <a:t>Under the microscope we can sometimes see gaps between the different grains – these gaps are called pores. If a rock has lots of pores it is a very porous rock and if it has no pores (or very few) it is non-porous. Rocks with rounded grains are more likely to be porous.</a:t>
            </a:r>
          </a:p>
          <a:p>
            <a:endParaRPr lang="en-GB" dirty="0"/>
          </a:p>
          <a:p>
            <a:r>
              <a:rPr lang="en-GB" dirty="0"/>
              <a:t>A porous rock can also be permeable. This means that water can be absorbed into the gaps between the grains. Non-porous rocks are impermeable because there is no space for water to be absorbed.  </a:t>
            </a:r>
          </a:p>
          <a:p>
            <a:endParaRPr lang="en-GB" dirty="0"/>
          </a:p>
          <a:p>
            <a:r>
              <a:rPr lang="en-GB" dirty="0"/>
              <a:t>If you put a permeable rock in water you will see bubbles of air being pushed out of the rock as the water is absorbed into the pores.</a:t>
            </a:r>
          </a:p>
          <a:p>
            <a:endParaRPr lang="en-GB" dirty="0"/>
          </a:p>
          <a:p>
            <a:r>
              <a:rPr lang="en-GB" b="1" dirty="0"/>
              <a:t>Why do you</a:t>
            </a:r>
            <a:r>
              <a:rPr lang="en-GB" b="1" baseline="0" dirty="0"/>
              <a:t> think its important to know which rocks are permeable and which rocks aren't?</a:t>
            </a:r>
          </a:p>
          <a:p>
            <a:r>
              <a:rPr lang="en-GB" baseline="0" dirty="0"/>
              <a:t>(you wouldn’t want buildings to absorb lots of water, sediments that are porous might contain crude oil)</a:t>
            </a:r>
          </a:p>
          <a:p>
            <a:endParaRPr lang="en-GB"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338892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Sedimentary rocks can also contain fossils from plants and animals.</a:t>
            </a:r>
          </a:p>
          <a:p>
            <a:endParaRPr lang="en-GB" dirty="0"/>
          </a:p>
          <a:p>
            <a:r>
              <a:rPr lang="en-GB" b="1" dirty="0"/>
              <a:t>How do fossils form?</a:t>
            </a:r>
          </a:p>
          <a:p>
            <a:endParaRPr lang="en-GB" dirty="0"/>
          </a:p>
          <a:p>
            <a:r>
              <a:rPr lang="en-GB" dirty="0"/>
              <a:t>There</a:t>
            </a:r>
            <a:r>
              <a:rPr lang="en-GB" baseline="0" dirty="0"/>
              <a:t> are a few different ways fossils can form. Animals and plants can get trapped in amber like the mosquito from Jurassic Park, however this is very rare. The most common way that fossils are formed is when they are buried quickly by soft sediment in a calm watery environment like at the bottom of a lake, an estuary (where the river meets the sea) or on the ocean floor.</a:t>
            </a:r>
          </a:p>
          <a:p>
            <a:endParaRPr lang="en-GB" baseline="0" dirty="0"/>
          </a:p>
          <a:p>
            <a:r>
              <a:rPr lang="en-GB" baseline="0" dirty="0"/>
              <a:t>This diagram shows simply how a fossil of a plesiosaur, a marine reptile from the Jurassic period, might form.</a:t>
            </a:r>
          </a:p>
          <a:p>
            <a:endParaRPr lang="en-GB" baseline="0" dirty="0"/>
          </a:p>
          <a:p>
            <a:r>
              <a:rPr lang="en-GB" baseline="0" dirty="0"/>
              <a:t>Stage 1: The animal dies and falls to the bottom of the sea or lake.</a:t>
            </a:r>
          </a:p>
          <a:p>
            <a:endParaRPr lang="en-GB" baseline="0" dirty="0"/>
          </a:p>
          <a:p>
            <a:r>
              <a:rPr lang="en-GB" baseline="0" dirty="0"/>
              <a:t>Stage 2: A landslide occurs nearby and the plesiosaur is buried quickly in mud, preventing scavenging animals from gobbling it up. </a:t>
            </a:r>
          </a:p>
          <a:p>
            <a:endParaRPr lang="en-GB" baseline="0" dirty="0"/>
          </a:p>
          <a:p>
            <a:r>
              <a:rPr lang="en-GB" baseline="0" dirty="0"/>
              <a:t>Stage 3:The muscles, skin and other soft parts of the plesiosaur are digested by bacteria in the sediments. Only the hardest parts such as the bones and teeth are left.</a:t>
            </a:r>
          </a:p>
          <a:p>
            <a:endParaRPr lang="en-GB" baseline="0" dirty="0"/>
          </a:p>
          <a:p>
            <a:r>
              <a:rPr lang="en-GB" baseline="0" dirty="0"/>
              <a:t>Stage 4:As time passes, more and more sediment builds up .The weight of the overlying layers squashes the soft mud and it begins to turns into rock. This is called lithification. Water is squeezed out of the mud and seeps into the plesiosaur bones. Minerals and chemicals in this water gradually change the bones and teeth into stone. The plesiosaur is now a fossil but it is buried under layers and layers of rock under the ocean.</a:t>
            </a:r>
          </a:p>
          <a:p>
            <a:endParaRPr lang="en-GB" baseline="0" dirty="0"/>
          </a:p>
          <a:p>
            <a:r>
              <a:rPr lang="en-GB" baseline="0" dirty="0"/>
              <a:t>Stage 5:Over millions of years, huge sections of the Earth’s crust called tectonic plates move around on top of the mantle a bit life rafts floating on thick syrup. Continents can crash into each other and shove the rocks upwards. Rocks that were previously at the bottom of the ocean can be forced onto land! </a:t>
            </a:r>
          </a:p>
          <a:p>
            <a:endParaRPr lang="en-GB" baseline="0" dirty="0"/>
          </a:p>
          <a:p>
            <a:r>
              <a:rPr lang="en-GB" baseline="0" dirty="0"/>
              <a:t>Stage 6: Over time the rock layers are gradually stripped away by erosion (wind, rain, waves and ice). Part of the fossil is revealed at the surface to be discovered by a lucky fossil hunter!</a:t>
            </a:r>
          </a:p>
          <a:p>
            <a:endParaRPr lang="en-GB" baseline="0" dirty="0"/>
          </a:p>
          <a:p>
            <a:endParaRPr lang="en-GB" baseline="0" dirty="0"/>
          </a:p>
          <a:p>
            <a:r>
              <a:rPr lang="en-GB" b="1" baseline="0" dirty="0"/>
              <a:t>Does anyone know the names of any fossil animals or plants? </a:t>
            </a:r>
            <a:r>
              <a:rPr lang="en-GB" baseline="0" dirty="0"/>
              <a:t>(might know some dinosaurs names, ammonites, trilobites etc.)</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different types of fossils.</a:t>
            </a:r>
          </a:p>
        </p:txBody>
      </p:sp>
      <p:sp>
        <p:nvSpPr>
          <p:cNvPr id="4" name="Slide Number Placeholder 3"/>
          <p:cNvSpPr>
            <a:spLocks noGrp="1"/>
          </p:cNvSpPr>
          <p:nvPr>
            <p:ph type="sldNum" sz="quarter" idx="10"/>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Metamorphic rocks are rocks that have been changed over time. When rocks are pushed deep down into the Earth for example underneath a mountain</a:t>
            </a:r>
            <a:r>
              <a:rPr lang="en-GB" sz="1200" b="0" kern="1200" baseline="0" dirty="0">
                <a:solidFill>
                  <a:schemeClr val="tx1"/>
                </a:solidFill>
                <a:effectLst/>
                <a:latin typeface="+mn-lt"/>
                <a:ea typeface="+mn-ea"/>
                <a:cs typeface="+mn-cs"/>
              </a:rPr>
              <a:t> belt like the Alps or the Himalayas</a:t>
            </a:r>
            <a:r>
              <a:rPr lang="en-GB" sz="1200" b="0" kern="1200" dirty="0">
                <a:solidFill>
                  <a:schemeClr val="tx1"/>
                </a:solidFill>
                <a:effectLst/>
                <a:latin typeface="+mn-lt"/>
                <a:ea typeface="+mn-ea"/>
                <a:cs typeface="+mn-cs"/>
              </a:rPr>
              <a:t>, grains and minerals can become stretched, squashed and slightly melted from the extreme pressure and heat. This is called metamorphism and it causes new </a:t>
            </a:r>
            <a:r>
              <a:rPr lang="en-GB" sz="1200" kern="1200" dirty="0">
                <a:solidFill>
                  <a:schemeClr val="tx1"/>
                </a:solidFill>
                <a:effectLst/>
                <a:latin typeface="+mn-lt"/>
                <a:ea typeface="+mn-ea"/>
                <a:cs typeface="+mn-cs"/>
              </a:rPr>
              <a:t>metamorphic rocks with different textures and/or minerals to form.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Metamorphic rocks are crystalline like igneous rocks but can have banded textures.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When the igneous rock granite</a:t>
            </a:r>
            <a:r>
              <a:rPr lang="en-GB" sz="1200" b="0" kern="1200" baseline="0" dirty="0">
                <a:solidFill>
                  <a:schemeClr val="tx1"/>
                </a:solidFill>
                <a:effectLst/>
                <a:latin typeface="+mn-lt"/>
                <a:ea typeface="+mn-ea"/>
                <a:cs typeface="+mn-cs"/>
              </a:rPr>
              <a:t> is put under lots of heat and pressure it turns into the metamorphic rock gneiss.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Can anyone remember the names of the minerals we looked at in the granite? </a:t>
            </a:r>
            <a:r>
              <a:rPr lang="en-GB" sz="1200" b="0" kern="1200" baseline="0" dirty="0">
                <a:solidFill>
                  <a:schemeClr val="tx1"/>
                </a:solidFill>
                <a:effectLst/>
                <a:latin typeface="+mn-lt"/>
                <a:ea typeface="+mn-ea"/>
                <a:cs typeface="+mn-cs"/>
              </a:rPr>
              <a:t>(pink = feldspar, milky white = quartz, black/dark brown = biotite)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The minerals in gneiss are essentially the same as the granite but the rock has a different structure because the minerals have aligned into layers black layer = biotite pink/white layers = quartz &amp; feldspar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98928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metamorphic rocks form?</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PT Sans Narrow" panose="020B0506020203020204" pitchFamily="34" charset="0"/>
                <a:ea typeface="Calibri"/>
                <a:cs typeface="Times New Roman"/>
              </a:rPr>
              <a:t>The crust is broken up into pieces </a:t>
            </a:r>
            <a:r>
              <a:rPr lang="en-GB" sz="1200" b="0" dirty="0">
                <a:latin typeface="PT Sans Narrow" panose="020B0506020203020204" pitchFamily="34" charset="0"/>
                <a:ea typeface="Calibri"/>
                <a:cs typeface="Times New Roman"/>
              </a:rPr>
              <a:t>called </a:t>
            </a:r>
            <a:r>
              <a:rPr lang="en-GB" sz="1200" b="0" dirty="0">
                <a:solidFill>
                  <a:srgbClr val="F15A24"/>
                </a:solidFill>
                <a:latin typeface="PT Sans Narrow" panose="020B0506020203020204" pitchFamily="34" charset="0"/>
                <a:ea typeface="Calibri"/>
                <a:cs typeface="Times New Roman"/>
              </a:rPr>
              <a:t>tectonic plates </a:t>
            </a:r>
            <a:r>
              <a:rPr lang="en-GB" sz="1200" b="0" dirty="0">
                <a:latin typeface="PT Sans Narrow" panose="020B0506020203020204" pitchFamily="34" charset="0"/>
                <a:ea typeface="Calibri"/>
                <a:cs typeface="Times New Roman"/>
              </a:rPr>
              <a:t>which move around on top of the </a:t>
            </a:r>
            <a:r>
              <a:rPr lang="en-GB" sz="1200" b="0" dirty="0">
                <a:solidFill>
                  <a:srgbClr val="F15A24"/>
                </a:solidFill>
                <a:latin typeface="PT Sans Narrow" panose="020B0506020203020204" pitchFamily="34" charset="0"/>
                <a:ea typeface="Calibri"/>
                <a:cs typeface="Times New Roman"/>
              </a:rPr>
              <a:t>mantle </a:t>
            </a:r>
            <a:r>
              <a:rPr lang="en-GB" sz="1200" b="0" dirty="0">
                <a:latin typeface="PT Sans Narrow" panose="020B0506020203020204" pitchFamily="34" charset="0"/>
                <a:ea typeface="Calibri"/>
                <a:cs typeface="Times New Roman"/>
              </a:rPr>
              <a:t>like rafts floating on thick syrup. Tectonic plates move at a rate of a few millimetres per year, but over millions of years they can move thousands of kilometres.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PT Sans Narrow" panose="020B0506020203020204" pitchFamily="34" charset="0"/>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latin typeface="PT Sans Narrow" panose="020B0506020203020204" pitchFamily="34" charset="0"/>
                <a:ea typeface="Calibri"/>
                <a:cs typeface="Times New Roman"/>
              </a:rPr>
              <a:t>The meeting points between tectonic plates are called </a:t>
            </a:r>
            <a:r>
              <a:rPr lang="en-GB" sz="1200" b="0" dirty="0">
                <a:solidFill>
                  <a:srgbClr val="F15A24"/>
                </a:solidFill>
                <a:latin typeface="PT Sans Narrow" panose="020B0506020203020204" pitchFamily="34" charset="0"/>
                <a:ea typeface="Calibri"/>
                <a:cs typeface="Times New Roman"/>
              </a:rPr>
              <a:t>plate boundaries</a:t>
            </a:r>
            <a:r>
              <a:rPr lang="en-GB" sz="1200" b="0" baseline="0" dirty="0">
                <a:solidFill>
                  <a:schemeClr val="tx1"/>
                </a:solidFill>
                <a:latin typeface="PT Sans Narrow" panose="020B0506020203020204" pitchFamily="34" charset="0"/>
                <a:ea typeface="Calibri"/>
                <a:cs typeface="Times New Roman"/>
              </a:rPr>
              <a:t> and this is where m</a:t>
            </a:r>
            <a:r>
              <a:rPr lang="en-GB" sz="1200" b="0" dirty="0">
                <a:latin typeface="PT Sans Narrow" panose="020B0506020203020204" pitchFamily="34" charset="0"/>
                <a:ea typeface="Calibri"/>
                <a:cs typeface="Times New Roman"/>
              </a:rPr>
              <a:t>ost </a:t>
            </a:r>
            <a:r>
              <a:rPr lang="en-GB" sz="1200" b="0" dirty="0">
                <a:solidFill>
                  <a:srgbClr val="F15A24"/>
                </a:solidFill>
                <a:latin typeface="PT Sans Narrow" panose="020B0506020203020204" pitchFamily="34" charset="0"/>
                <a:ea typeface="Calibri"/>
                <a:cs typeface="Times New Roman"/>
              </a:rPr>
              <a:t>volcanoes</a:t>
            </a:r>
            <a:r>
              <a:rPr lang="en-GB" sz="1200" b="0" dirty="0">
                <a:latin typeface="PT Sans Narrow" panose="020B0506020203020204" pitchFamily="34" charset="0"/>
                <a:ea typeface="Calibri"/>
                <a:cs typeface="Times New Roman"/>
              </a:rPr>
              <a:t> and </a:t>
            </a:r>
            <a:r>
              <a:rPr lang="en-GB" sz="1200" b="0" dirty="0">
                <a:solidFill>
                  <a:srgbClr val="F15A24"/>
                </a:solidFill>
                <a:latin typeface="PT Sans Narrow" panose="020B0506020203020204" pitchFamily="34" charset="0"/>
                <a:ea typeface="Calibri"/>
                <a:cs typeface="Times New Roman"/>
              </a:rPr>
              <a:t>earthquakes</a:t>
            </a:r>
            <a:r>
              <a:rPr lang="en-GB" sz="1200" b="0" dirty="0">
                <a:latin typeface="PT Sans Narrow" panose="020B0506020203020204" pitchFamily="34" charset="0"/>
                <a:ea typeface="Calibri"/>
                <a:cs typeface="Times New Roman"/>
              </a:rPr>
              <a:t> on Earth occur.</a:t>
            </a:r>
            <a:r>
              <a:rPr lang="en-GB" sz="1200" b="0" baseline="0" dirty="0">
                <a:latin typeface="PT Sans Narrow" panose="020B0506020203020204" pitchFamily="34" charset="0"/>
                <a:ea typeface="Calibri"/>
                <a:cs typeface="Times New Roman"/>
              </a:rPr>
              <a:t> At plate boundaries plates can either move away, towards or alongside each other.</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metamorphic rocks form?</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When plates are move towards each other over millions of years they can either squeeze upwards to form mountains or be forced down into the mantle.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Metamorphic rocks can form here. As the plates push more and more towards each other, pressures build up.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PT Sans Narrow" panose="020B0506020203020204" pitchFamily="34" charset="0"/>
                <a:cs typeface="Times New Roman"/>
              </a:rPr>
              <a:t>What would happen if you had some playdough between your two palms and then pushed them together as hard as you could?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The play dough would be completely flattened because of the pressure put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latin typeface="PT Sans Narrow" panose="020B0506020203020204" pitchFamily="34" charset="0"/>
                <a:cs typeface="Times New Roman"/>
              </a:rPr>
              <a:t>At these locations rocks can also be forced downwards which increases pressures and temperatures. If you took a fresh bit of playdough and put it under one sheet of paper it would not deform. However if you put it under a stack of 100 sheets of paper it would get squashed flat. The weight of the overlying rock has this effect – rocks near the surface are not under a lot of pressure but as you go deeper into the Earth, the weight of the rock squashes and squeezes the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t>What is a rock?</a:t>
            </a:r>
          </a:p>
          <a:p>
            <a:endParaRPr lang="en-GB" sz="1000" b="0" dirty="0"/>
          </a:p>
          <a:p>
            <a:r>
              <a:rPr lang="en-GB" sz="1000" dirty="0"/>
              <a:t>Before</a:t>
            </a:r>
            <a:r>
              <a:rPr lang="en-GB" sz="1000" baseline="0" dirty="0"/>
              <a:t> we can answer this question we need to know about the structure of the Earth. </a:t>
            </a:r>
          </a:p>
          <a:p>
            <a:r>
              <a:rPr lang="en-GB" sz="1000" b="1" i="0" baseline="0" dirty="0"/>
              <a:t>What do you think is inside the Earth?</a:t>
            </a:r>
          </a:p>
          <a:p>
            <a:endParaRPr lang="en-GB" sz="1000" baseline="0" dirty="0"/>
          </a:p>
          <a:p>
            <a:r>
              <a:rPr lang="en-GB" sz="1000" dirty="0"/>
              <a:t>The</a:t>
            </a:r>
            <a:r>
              <a:rPr lang="en-GB" sz="1000" baseline="0" dirty="0"/>
              <a:t> Earth is made up of four layers: the inner core, the outer core, the mantle and the crust.</a:t>
            </a:r>
          </a:p>
          <a:p>
            <a:endParaRPr lang="en-GB" sz="1000" baseline="0" dirty="0"/>
          </a:p>
          <a:p>
            <a:r>
              <a:rPr lang="en-GB" sz="1000" baseline="0" dirty="0"/>
              <a:t>The inner core is a huge solid ball of iron and nickel metal in the centre of the Earth. </a:t>
            </a:r>
            <a:r>
              <a:rPr lang="en-GB" sz="1000" b="1" baseline="0" dirty="0"/>
              <a:t>How hot do you think the centre of the Earth is?</a:t>
            </a:r>
          </a:p>
          <a:p>
            <a:endParaRPr lang="en-GB" sz="1000" baseline="0" dirty="0"/>
          </a:p>
          <a:p>
            <a:r>
              <a:rPr lang="en-GB" sz="1000" baseline="0" dirty="0"/>
              <a:t>The inner core is 6000°C. On land these temperatures would be enough to melt metal but because of the immense pressure of all of the other layers above it, the inner core stays completely solid.</a:t>
            </a:r>
          </a:p>
          <a:p>
            <a:endParaRPr lang="en-GB" sz="1000" baseline="0" dirty="0"/>
          </a:p>
          <a:p>
            <a:r>
              <a:rPr lang="en-GB" sz="1000" baseline="0" dirty="0"/>
              <a:t>The outer core is a thick layer of liquid metal with similar temperatures to the inner core. The outer core flows around the inner core and this is what gives the Earth it’s magnetic field. The magnetic field helps protect the Earth from harmful radiation from the sun and space.</a:t>
            </a:r>
          </a:p>
          <a:p>
            <a:endParaRPr lang="en-GB" sz="1000" baseline="0" dirty="0"/>
          </a:p>
          <a:p>
            <a:r>
              <a:rPr lang="en-GB" sz="1000" baseline="0" dirty="0"/>
              <a:t>The mantle is a thick layer of solid and partly molten rock it is still extremely hot with temperatures between 500 and 4000°C.</a:t>
            </a:r>
          </a:p>
          <a:p>
            <a:endParaRPr lang="en-GB" sz="1000" baseline="0" dirty="0"/>
          </a:p>
          <a:p>
            <a:r>
              <a:rPr lang="en-GB" sz="1000" baseline="0" dirty="0"/>
              <a:t>The crust is thinnest layer outmost layer of the Earth and is made entirely from rock. All of the mountains, volcanoes, ocean floors, valleys, canyons, hills and cliffs are part of the Earth’s crust and they are all made from different types of rock. </a:t>
            </a:r>
          </a:p>
          <a:p>
            <a:endParaRPr lang="en-GB" sz="1000" baseline="0" dirty="0"/>
          </a:p>
          <a:p>
            <a:r>
              <a:rPr lang="en-GB" sz="1000" baseline="0" dirty="0"/>
              <a:t>Wherever you are on Earth there will always be rock beneath your feet.</a:t>
            </a:r>
          </a:p>
          <a:p>
            <a:endParaRPr lang="en-GB" sz="1000" baseline="0" dirty="0"/>
          </a:p>
          <a:p>
            <a:r>
              <a:rPr lang="en-GB" sz="1000" b="1" baseline="0" dirty="0"/>
              <a:t>Can anyone name some different types of rock?</a:t>
            </a:r>
            <a:endParaRPr lang="en-GB" sz="1000" b="1" dirty="0"/>
          </a:p>
          <a:p>
            <a:endParaRPr lang="en-GB" sz="100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metamorphic rock you end up with depends on 1:  the type of rock you start with, and 2: the amount of heat and pressure the rock is put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Types of metamorphic rock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Slate</a:t>
            </a:r>
            <a:r>
              <a:rPr lang="en-GB" sz="1200" b="0" kern="1200" dirty="0">
                <a:solidFill>
                  <a:schemeClr val="tx1"/>
                </a:solidFill>
                <a:effectLst/>
                <a:latin typeface="+mn-lt"/>
                <a:ea typeface="+mn-ea"/>
                <a:cs typeface="+mn-cs"/>
              </a:rPr>
              <a:t> – Slate is made up microscopic crystals arranged into fine layers of </a:t>
            </a:r>
            <a:r>
              <a:rPr lang="en-GB" sz="1200" b="0" i="0" kern="1200" dirty="0">
                <a:solidFill>
                  <a:schemeClr val="tx1"/>
                </a:solidFill>
                <a:effectLst/>
                <a:latin typeface="+mn-lt"/>
                <a:ea typeface="+mn-ea"/>
                <a:cs typeface="+mn-cs"/>
              </a:rPr>
              <a:t>that can be split into thin sheets. Slate is</a:t>
            </a:r>
            <a:r>
              <a:rPr lang="en-GB" sz="1200" b="0" i="0" kern="1200" baseline="0" dirty="0">
                <a:solidFill>
                  <a:schemeClr val="tx1"/>
                </a:solidFill>
                <a:effectLst/>
                <a:latin typeface="+mn-lt"/>
                <a:ea typeface="+mn-ea"/>
                <a:cs typeface="+mn-cs"/>
              </a:rPr>
              <a:t> most often formed from</a:t>
            </a:r>
            <a:r>
              <a:rPr lang="en-GB" sz="1200" b="0" i="0" kern="1200" dirty="0">
                <a:solidFill>
                  <a:schemeClr val="tx1"/>
                </a:solidFill>
                <a:effectLst/>
                <a:latin typeface="+mn-lt"/>
                <a:ea typeface="+mn-ea"/>
                <a:cs typeface="+mn-cs"/>
              </a:rPr>
              <a:t> shale</a:t>
            </a:r>
            <a:r>
              <a:rPr lang="en-GB" sz="1200" b="0" i="0" kern="1200" baseline="0" dirty="0">
                <a:solidFill>
                  <a:schemeClr val="tx1"/>
                </a:solidFill>
                <a:effectLst/>
                <a:latin typeface="+mn-lt"/>
                <a:ea typeface="+mn-ea"/>
                <a:cs typeface="+mn-cs"/>
              </a:rPr>
              <a:t> or </a:t>
            </a:r>
            <a:r>
              <a:rPr lang="en-GB" sz="1200" b="0" i="0" kern="1200" dirty="0">
                <a:solidFill>
                  <a:schemeClr val="tx1"/>
                </a:solidFill>
                <a:effectLst/>
                <a:latin typeface="+mn-lt"/>
                <a:ea typeface="+mn-ea"/>
                <a:cs typeface="+mn-cs"/>
              </a:rPr>
              <a:t>mudstone that has</a:t>
            </a:r>
            <a:r>
              <a:rPr lang="en-GB" sz="1200" b="0" i="0" kern="1200" baseline="0" dirty="0">
                <a:solidFill>
                  <a:schemeClr val="tx1"/>
                </a:solidFill>
                <a:effectLst/>
                <a:latin typeface="+mn-lt"/>
                <a:ea typeface="+mn-ea"/>
                <a:cs typeface="+mn-cs"/>
              </a:rPr>
              <a:t> been </a:t>
            </a:r>
            <a:r>
              <a:rPr lang="en-GB" sz="1200" b="0" i="0" kern="1200" dirty="0">
                <a:solidFill>
                  <a:schemeClr val="tx1"/>
                </a:solidFill>
                <a:effectLst/>
                <a:latin typeface="+mn-lt"/>
                <a:ea typeface="+mn-ea"/>
                <a:cs typeface="+mn-cs"/>
              </a:rPr>
              <a:t>metamorphosed.</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Schist</a:t>
            </a:r>
            <a:r>
              <a:rPr lang="en-GB" sz="1200" b="0" kern="1200" baseline="0" dirty="0">
                <a:solidFill>
                  <a:schemeClr val="tx1"/>
                </a:solidFill>
                <a:effectLst/>
                <a:latin typeface="+mn-lt"/>
                <a:ea typeface="+mn-ea"/>
                <a:cs typeface="+mn-cs"/>
              </a:rPr>
              <a:t> –  schists are a bit like slate but the mineral crystals are larger. This schist is made from a shiny mineral called mica and a dark red mineral called garnet. If hammered schists will split into layers. Schists are one of the most common rock types found in the continental crust.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Gneiss</a:t>
            </a:r>
            <a:r>
              <a:rPr lang="en-GB" sz="1200" b="0" kern="1200" baseline="0" dirty="0">
                <a:solidFill>
                  <a:schemeClr val="tx1"/>
                </a:solidFill>
                <a:effectLst/>
                <a:latin typeface="+mn-lt"/>
                <a:ea typeface="+mn-ea"/>
                <a:cs typeface="+mn-cs"/>
              </a:rPr>
              <a:t> (pronounced ‘nice’)– gneiss is a rock that forms deep below mountain ranges. It often has bands of different minerals, in this example the darker bands are made from the mineral biotite and the lighter bands are made from the pink mineral feldspar and the white cloudy mineral quartz. Gneiss can be formed from igneous rocks like granite but can also be formed when sedimentary rocks are put under extremely high pressures and temperatures. If hammered gneiss will not split into layers.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Marble </a:t>
            </a:r>
            <a:r>
              <a:rPr lang="en-GB" sz="1200" b="0" kern="1200" baseline="0" dirty="0">
                <a:solidFill>
                  <a:schemeClr val="tx1"/>
                </a:solidFill>
                <a:effectLst/>
                <a:latin typeface="+mn-lt"/>
                <a:ea typeface="+mn-ea"/>
                <a:cs typeface="+mn-cs"/>
              </a:rPr>
              <a:t>– marble is limestone that has been metamorphosed. Marbles can be pure white but often contain other coloured minerals.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140999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No rock stays the same forever. Over thousands and millions of years rocks are broken down, moved around and deposited in different places. Rocks can be compact together and pushed deep into the Earth where they are melted or deformed by intense pressure only to be uplifted again to the surface. All of these processes combine to make the rock cycle.</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82059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do we use</a:t>
            </a:r>
            <a:r>
              <a:rPr lang="en-GB" b="1" baseline="0" dirty="0"/>
              <a:t> rocks for? </a:t>
            </a:r>
            <a:r>
              <a:rPr lang="en-GB" baseline="0" dirty="0"/>
              <a:t>(blank screen)</a:t>
            </a:r>
          </a:p>
          <a:p>
            <a:endParaRPr lang="en-GB" baseline="0" dirty="0"/>
          </a:p>
          <a:p>
            <a:r>
              <a:rPr lang="en-GB" baseline="0" dirty="0"/>
              <a:t>(Click for examples to appear)</a:t>
            </a:r>
          </a:p>
          <a:p>
            <a:endParaRPr lang="en-GB" baseline="0" dirty="0"/>
          </a:p>
          <a:p>
            <a:r>
              <a:rPr lang="en-GB" dirty="0"/>
              <a:t>Rocks such as </a:t>
            </a:r>
            <a:r>
              <a:rPr lang="en-GB" b="1" dirty="0"/>
              <a:t>granite, limestone </a:t>
            </a:r>
            <a:r>
              <a:rPr lang="en-GB" dirty="0"/>
              <a:t>and </a:t>
            </a:r>
            <a:r>
              <a:rPr lang="en-GB" b="1" dirty="0"/>
              <a:t>sandstone</a:t>
            </a:r>
            <a:r>
              <a:rPr lang="en-GB" dirty="0"/>
              <a:t> are strong but easy to cut so they are</a:t>
            </a:r>
            <a:r>
              <a:rPr lang="en-GB" baseline="0" dirty="0"/>
              <a:t> </a:t>
            </a:r>
            <a:r>
              <a:rPr lang="en-GB" dirty="0"/>
              <a:t>often used as buildings stones.</a:t>
            </a:r>
          </a:p>
          <a:p>
            <a:endParaRPr lang="en-GB" dirty="0"/>
          </a:p>
          <a:p>
            <a:r>
              <a:rPr lang="en-GB" b="1" dirty="0"/>
              <a:t>Slate</a:t>
            </a:r>
            <a:r>
              <a:rPr lang="en-GB" baseline="0" dirty="0"/>
              <a:t> is used for roof tiles and black boards because it is hard, waterproof and it splits into fine layers </a:t>
            </a:r>
          </a:p>
          <a:p>
            <a:endParaRPr lang="en-GB" baseline="0" dirty="0"/>
          </a:p>
          <a:p>
            <a:r>
              <a:rPr lang="en-GB" b="1" baseline="0" dirty="0"/>
              <a:t>Graphite</a:t>
            </a:r>
            <a:r>
              <a:rPr lang="en-GB" baseline="0" dirty="0"/>
              <a:t> is a soft mineral found in metamorphic rocks. It is used in pencils and is very important for manufacturing steel.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We use special clays called </a:t>
            </a:r>
            <a:r>
              <a:rPr lang="en-GB" sz="1200" b="1" i="0" kern="1200" dirty="0">
                <a:solidFill>
                  <a:schemeClr val="tx1"/>
                </a:solidFill>
                <a:effectLst/>
                <a:latin typeface="+mn-lt"/>
                <a:ea typeface="+mn-ea"/>
                <a:cs typeface="+mn-cs"/>
              </a:rPr>
              <a:t>china clay </a:t>
            </a:r>
            <a:r>
              <a:rPr lang="en-GB" sz="1200" b="0" i="0" kern="1200" dirty="0">
                <a:solidFill>
                  <a:schemeClr val="tx1"/>
                </a:solidFill>
                <a:effectLst/>
                <a:latin typeface="+mn-lt"/>
                <a:ea typeface="+mn-ea"/>
                <a:cs typeface="+mn-cs"/>
              </a:rPr>
              <a:t>and </a:t>
            </a:r>
            <a:r>
              <a:rPr lang="en-GB" sz="1200" b="1" i="0" kern="1200" dirty="0">
                <a:solidFill>
                  <a:schemeClr val="tx1"/>
                </a:solidFill>
                <a:effectLst/>
                <a:latin typeface="+mn-lt"/>
                <a:ea typeface="+mn-ea"/>
                <a:cs typeface="+mn-cs"/>
              </a:rPr>
              <a:t>ball clay </a:t>
            </a:r>
            <a:r>
              <a:rPr lang="en-GB" sz="1200" b="0" i="0" kern="1200" dirty="0">
                <a:solidFill>
                  <a:schemeClr val="tx1"/>
                </a:solidFill>
                <a:effectLst/>
                <a:latin typeface="+mn-lt"/>
                <a:ea typeface="+mn-ea"/>
                <a:cs typeface="+mn-cs"/>
              </a:rPr>
              <a:t>to make crockery. The clays are formed when one of the minerals in granite, crumbles and rots. So</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we find the clays in areas where there are granites, such as Devon and Cornwall. </a:t>
            </a:r>
          </a:p>
          <a:p>
            <a:endParaRPr lang="en-GB" baseline="0" dirty="0"/>
          </a:p>
          <a:p>
            <a:r>
              <a:rPr lang="en-GB" b="1" baseline="0" dirty="0"/>
              <a:t>Coal</a:t>
            </a:r>
            <a:r>
              <a:rPr lang="en-GB" baseline="0" dirty="0"/>
              <a:t> is a sedimentary rock that can be burnt for energy. Coal found in Britain was formed from plants that grew in swamps about 300 million years ago – these plants became buried under sand and mud and gradually changed into coal.</a:t>
            </a:r>
          </a:p>
          <a:p>
            <a:endParaRPr lang="en-GB" dirty="0"/>
          </a:p>
          <a:p>
            <a:r>
              <a:rPr lang="en-GB" dirty="0"/>
              <a:t>All </a:t>
            </a:r>
            <a:r>
              <a:rPr lang="en-GB" b="1" dirty="0"/>
              <a:t>metals</a:t>
            </a:r>
            <a:r>
              <a:rPr lang="en-GB" dirty="0"/>
              <a:t> come</a:t>
            </a:r>
            <a:r>
              <a:rPr lang="en-GB" baseline="0" dirty="0"/>
              <a:t> from </a:t>
            </a:r>
            <a:r>
              <a:rPr lang="en-GB" dirty="0"/>
              <a:t>rocks</a:t>
            </a:r>
            <a:r>
              <a:rPr lang="en-GB" baseline="0" dirty="0"/>
              <a:t> including iron, copper and aluminium. Rocks with high concentrations of metals are called ores. </a:t>
            </a:r>
          </a:p>
          <a:p>
            <a:endParaRPr lang="en-GB" baseline="0" dirty="0"/>
          </a:p>
          <a:p>
            <a:r>
              <a:rPr lang="en-GB" baseline="0" dirty="0"/>
              <a:t>There are 62 elements needed to make a smart phone. All of these elements come from rocks.</a:t>
            </a:r>
          </a:p>
          <a:p>
            <a:endParaRPr lang="en-GB" baseline="0" dirty="0"/>
          </a:p>
          <a:p>
            <a:r>
              <a:rPr lang="en-GB" b="1" baseline="0" dirty="0"/>
              <a:t>Plastic</a:t>
            </a:r>
            <a:r>
              <a:rPr lang="en-GB" baseline="0" dirty="0"/>
              <a:t> is made from a brown sticky liquid called crude oil which comes from sedimentary rocks. All of the crude oil began as microscopic animals and plants called plankton. When the plankton died they fell to the bottom of the sea and over time became trapped in layers of mud and sand. Over millions of years the mud and sand turned into sedimentary rock. As these rocks were pushed deeper and deeper the increasing pressure and heat caused the plankton to break down and turn into oil. We can take crude oil of the ground by sinking boreholes to find it. In Britain, we get much of our oil from boreholes sunk into the floor of the North Sea. </a:t>
            </a:r>
          </a:p>
          <a:p>
            <a:endParaRPr lang="en-GB" baseline="0" dirty="0"/>
          </a:p>
          <a:p>
            <a:r>
              <a:rPr lang="en-GB" sz="1200" b="0" i="0" kern="1200" dirty="0">
                <a:solidFill>
                  <a:schemeClr val="tx1"/>
                </a:solidFill>
                <a:effectLst/>
                <a:latin typeface="+mn-lt"/>
                <a:ea typeface="+mn-ea"/>
                <a:cs typeface="+mn-cs"/>
              </a:rPr>
              <a:t>Glass is made from a special sand made up of pure quartz grains mixed with limestone and other chemicals which are added to give the glass its colour, strength and brightness.</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22</a:t>
            </a:fld>
            <a:endParaRPr lang="en-GB"/>
          </a:p>
        </p:txBody>
      </p:sp>
    </p:spTree>
    <p:extLst>
      <p:ext uri="{BB962C8B-B14F-4D97-AF65-F5344CB8AC3E}">
        <p14:creationId xmlns:p14="http://schemas.microsoft.com/office/powerpoint/2010/main" val="113156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activity – 10 questions long</a:t>
            </a:r>
          </a:p>
          <a:p>
            <a:endParaRPr lang="en-GB" dirty="0"/>
          </a:p>
          <a:p>
            <a:r>
              <a:rPr lang="en-GB" dirty="0"/>
              <a:t>Get</a:t>
            </a:r>
            <a:r>
              <a:rPr lang="en-GB" baseline="0" dirty="0"/>
              <a:t> children into mixed ability teams –each team will need a pencil and paper – answers will be either A, B, C or D</a:t>
            </a:r>
          </a:p>
          <a:p>
            <a:r>
              <a:rPr lang="en-GB" baseline="0" dirty="0"/>
              <a:t>Winning team could be given a small prize (badge, pen etc.)</a:t>
            </a:r>
          </a:p>
        </p:txBody>
      </p:sp>
      <p:sp>
        <p:nvSpPr>
          <p:cNvPr id="4" name="Slide Number Placeholder 3"/>
          <p:cNvSpPr>
            <a:spLocks noGrp="1"/>
          </p:cNvSpPr>
          <p:nvPr>
            <p:ph type="sldNum" sz="quarter" idx="10"/>
          </p:nvPr>
        </p:nvSpPr>
        <p:spPr/>
        <p:txBody>
          <a:bodyPr/>
          <a:lstStyle/>
          <a:p>
            <a:fld id="{63E78C29-F722-499D-8012-471FE686A08A}" type="slidenum">
              <a:rPr lang="en-GB" smtClean="0"/>
              <a:t>23</a:t>
            </a:fld>
            <a:endParaRPr lang="en-GB"/>
          </a:p>
        </p:txBody>
      </p:sp>
    </p:spTree>
    <p:extLst>
      <p:ext uri="{BB962C8B-B14F-4D97-AF65-F5344CB8AC3E}">
        <p14:creationId xmlns:p14="http://schemas.microsoft.com/office/powerpoint/2010/main" val="35926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24</a:t>
            </a:fld>
            <a:endParaRPr lang="en-GB"/>
          </a:p>
        </p:txBody>
      </p:sp>
    </p:spTree>
    <p:extLst>
      <p:ext uri="{BB962C8B-B14F-4D97-AF65-F5344CB8AC3E}">
        <p14:creationId xmlns:p14="http://schemas.microsoft.com/office/powerpoint/2010/main" val="93185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a:t>
            </a:r>
          </a:p>
        </p:txBody>
      </p:sp>
      <p:sp>
        <p:nvSpPr>
          <p:cNvPr id="4" name="Slide Number Placeholder 3"/>
          <p:cNvSpPr>
            <a:spLocks noGrp="1"/>
          </p:cNvSpPr>
          <p:nvPr>
            <p:ph type="sldNum" sz="quarter" idx="10"/>
          </p:nvPr>
        </p:nvSpPr>
        <p:spPr/>
        <p:txBody>
          <a:bodyPr/>
          <a:lstStyle/>
          <a:p>
            <a:fld id="{63E78C29-F722-499D-8012-471FE686A08A}" type="slidenum">
              <a:rPr lang="en-GB" smtClean="0"/>
              <a:t>25</a:t>
            </a:fld>
            <a:endParaRPr lang="en-GB"/>
          </a:p>
        </p:txBody>
      </p:sp>
    </p:spTree>
    <p:extLst>
      <p:ext uri="{BB962C8B-B14F-4D97-AF65-F5344CB8AC3E}">
        <p14:creationId xmlns:p14="http://schemas.microsoft.com/office/powerpoint/2010/main" val="271244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26</a:t>
            </a:fld>
            <a:endParaRPr lang="en-GB"/>
          </a:p>
        </p:txBody>
      </p:sp>
    </p:spTree>
    <p:extLst>
      <p:ext uri="{BB962C8B-B14F-4D97-AF65-F5344CB8AC3E}">
        <p14:creationId xmlns:p14="http://schemas.microsoft.com/office/powerpoint/2010/main" val="37026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a:t>
            </a:r>
          </a:p>
        </p:txBody>
      </p:sp>
      <p:sp>
        <p:nvSpPr>
          <p:cNvPr id="4" name="Slide Number Placeholder 3"/>
          <p:cNvSpPr>
            <a:spLocks noGrp="1"/>
          </p:cNvSpPr>
          <p:nvPr>
            <p:ph type="sldNum" sz="quarter" idx="10"/>
          </p:nvPr>
        </p:nvSpPr>
        <p:spPr/>
        <p:txBody>
          <a:bodyPr/>
          <a:lstStyle/>
          <a:p>
            <a:fld id="{63E78C29-F722-499D-8012-471FE686A08A}" type="slidenum">
              <a:rPr lang="en-GB" smtClean="0"/>
              <a:t>27</a:t>
            </a:fld>
            <a:endParaRPr lang="en-GB"/>
          </a:p>
        </p:txBody>
      </p:sp>
    </p:spTree>
    <p:extLst>
      <p:ext uri="{BB962C8B-B14F-4D97-AF65-F5344CB8AC3E}">
        <p14:creationId xmlns:p14="http://schemas.microsoft.com/office/powerpoint/2010/main" val="8509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a:t>
            </a:r>
          </a:p>
        </p:txBody>
      </p:sp>
      <p:sp>
        <p:nvSpPr>
          <p:cNvPr id="4" name="Slide Number Placeholder 3"/>
          <p:cNvSpPr>
            <a:spLocks noGrp="1"/>
          </p:cNvSpPr>
          <p:nvPr>
            <p:ph type="sldNum" sz="quarter" idx="10"/>
          </p:nvPr>
        </p:nvSpPr>
        <p:spPr/>
        <p:txBody>
          <a:bodyPr/>
          <a:lstStyle/>
          <a:p>
            <a:fld id="{63E78C29-F722-499D-8012-471FE686A08A}" type="slidenum">
              <a:rPr lang="en-GB" smtClean="0"/>
              <a:t>28</a:t>
            </a:fld>
            <a:endParaRPr lang="en-GB"/>
          </a:p>
        </p:txBody>
      </p:sp>
    </p:spTree>
    <p:extLst>
      <p:ext uri="{BB962C8B-B14F-4D97-AF65-F5344CB8AC3E}">
        <p14:creationId xmlns:p14="http://schemas.microsoft.com/office/powerpoint/2010/main" val="144692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 </a:t>
            </a:r>
          </a:p>
        </p:txBody>
      </p:sp>
      <p:sp>
        <p:nvSpPr>
          <p:cNvPr id="4" name="Slide Number Placeholder 3"/>
          <p:cNvSpPr>
            <a:spLocks noGrp="1"/>
          </p:cNvSpPr>
          <p:nvPr>
            <p:ph type="sldNum" sz="quarter" idx="10"/>
          </p:nvPr>
        </p:nvSpPr>
        <p:spPr/>
        <p:txBody>
          <a:bodyPr/>
          <a:lstStyle/>
          <a:p>
            <a:fld id="{63E78C29-F722-499D-8012-471FE686A08A}" type="slidenum">
              <a:rPr lang="en-GB" smtClean="0"/>
              <a:t>29</a:t>
            </a:fld>
            <a:endParaRPr lang="en-GB"/>
          </a:p>
        </p:txBody>
      </p:sp>
    </p:spTree>
    <p:extLst>
      <p:ext uri="{BB962C8B-B14F-4D97-AF65-F5344CB8AC3E}">
        <p14:creationId xmlns:p14="http://schemas.microsoft.com/office/powerpoint/2010/main" val="234683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 rock?</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To understand rocks you first have to understand minerals.</a:t>
            </a:r>
            <a:r>
              <a:rPr lang="en-GB"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Minerals </a:t>
            </a:r>
            <a:r>
              <a:rPr lang="en-GB" baseline="0" dirty="0"/>
              <a:t>are naturally occurring chemical compounds made up of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What is an element?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Elements, such as oxygen, silicon, iron and aluminium can be seen in the periodic table. Elements are arranged in a particular structure which is unique for each mineral.</a:t>
            </a:r>
            <a:r>
              <a:rPr lang="en-GB" dirty="0"/>
              <a:t> Because of the different structures and combinations of elements, each mineral has different properties such</a:t>
            </a:r>
            <a:r>
              <a:rPr lang="en-GB" baseline="0" dirty="0"/>
              <a:t> as shape, colour, hardness and weight.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over 5000 known minerals on Earth,</a:t>
            </a:r>
            <a:r>
              <a:rPr lang="en-GB" baseline="0" dirty="0"/>
              <a:t> and scientists, called mineralogists, are continuing to discover new minerals every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Some common minerals include salt (known by geologists as halite) – made up of sodium and chlorine atoms (</a:t>
            </a:r>
            <a:r>
              <a:rPr lang="en-GB" baseline="0" dirty="0" err="1"/>
              <a:t>NaCl</a:t>
            </a:r>
            <a:r>
              <a:rPr lang="en-GB" baseline="0" dirty="0"/>
              <a:t>), quartz made up of silicon and oxygen atoms (</a:t>
            </a:r>
            <a:r>
              <a:rPr lang="en-GB" sz="1200" kern="1200" dirty="0">
                <a:solidFill>
                  <a:schemeClr val="tx1"/>
                </a:solidFill>
                <a:effectLst/>
                <a:latin typeface="+mn-lt"/>
                <a:ea typeface="+mn-ea"/>
                <a:cs typeface="+mn-cs"/>
              </a:rPr>
              <a:t>SiO</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pyrite made from iron and </a:t>
            </a:r>
            <a:r>
              <a:rPr lang="en-GB" sz="1200" kern="1200" baseline="0" dirty="0" err="1">
                <a:solidFill>
                  <a:schemeClr val="tx1"/>
                </a:solidFill>
                <a:effectLst/>
                <a:latin typeface="+mn-lt"/>
                <a:ea typeface="+mn-ea"/>
                <a:cs typeface="+mn-cs"/>
              </a:rPr>
              <a:t>sulfur</a:t>
            </a:r>
            <a:r>
              <a:rPr lang="en-GB" sz="1200" kern="1200" baseline="0" dirty="0">
                <a:solidFill>
                  <a:schemeClr val="tx1"/>
                </a:solidFill>
                <a:effectLst/>
                <a:latin typeface="+mn-lt"/>
                <a:ea typeface="+mn-ea"/>
                <a:cs typeface="+mn-cs"/>
              </a:rPr>
              <a:t> atoms (FeS</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and calcite made from calcium, carbon and oxygen atoms (CaCO</a:t>
            </a:r>
            <a:r>
              <a:rPr lang="en-GB" sz="1200" kern="1200" baseline="-25000" dirty="0">
                <a:solidFill>
                  <a:schemeClr val="tx1"/>
                </a:solidFill>
                <a:effectLst/>
                <a:latin typeface="+mn-lt"/>
                <a:ea typeface="+mn-ea"/>
                <a:cs typeface="+mn-cs"/>
              </a:rPr>
              <a:t>3</a:t>
            </a:r>
            <a:r>
              <a:rPr lang="en-GB" sz="1200" kern="1200" baseline="0" dirty="0">
                <a:solidFill>
                  <a:schemeClr val="tx1"/>
                </a:solidFill>
                <a:effectLst/>
                <a:latin typeface="+mn-lt"/>
                <a:ea typeface="+mn-ea"/>
                <a:cs typeface="+mn-cs"/>
              </a:rPr>
              <a:t>).</a:t>
            </a:r>
          </a:p>
          <a:p>
            <a:endParaRPr lang="en-GB" dirty="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a:t>
            </a:r>
          </a:p>
        </p:txBody>
      </p:sp>
      <p:sp>
        <p:nvSpPr>
          <p:cNvPr id="4" name="Slide Number Placeholder 3"/>
          <p:cNvSpPr>
            <a:spLocks noGrp="1"/>
          </p:cNvSpPr>
          <p:nvPr>
            <p:ph type="sldNum" sz="quarter" idx="10"/>
          </p:nvPr>
        </p:nvSpPr>
        <p:spPr/>
        <p:txBody>
          <a:bodyPr/>
          <a:lstStyle/>
          <a:p>
            <a:fld id="{63E78C29-F722-499D-8012-471FE686A08A}" type="slidenum">
              <a:rPr lang="en-GB" smtClean="0"/>
              <a:t>30</a:t>
            </a:fld>
            <a:endParaRPr lang="en-GB"/>
          </a:p>
        </p:txBody>
      </p:sp>
    </p:spTree>
    <p:extLst>
      <p:ext uri="{BB962C8B-B14F-4D97-AF65-F5344CB8AC3E}">
        <p14:creationId xmlns:p14="http://schemas.microsoft.com/office/powerpoint/2010/main" val="264214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Answer: B</a:t>
            </a:r>
          </a:p>
        </p:txBody>
      </p:sp>
      <p:sp>
        <p:nvSpPr>
          <p:cNvPr id="4" name="Slide Number Placeholder 3"/>
          <p:cNvSpPr>
            <a:spLocks noGrp="1"/>
          </p:cNvSpPr>
          <p:nvPr>
            <p:ph type="sldNum" sz="quarter" idx="10"/>
          </p:nvPr>
        </p:nvSpPr>
        <p:spPr/>
        <p:txBody>
          <a:bodyPr/>
          <a:lstStyle/>
          <a:p>
            <a:fld id="{63E78C29-F722-499D-8012-471FE686A08A}" type="slidenum">
              <a:rPr lang="en-GB" smtClean="0"/>
              <a:t>31</a:t>
            </a:fld>
            <a:endParaRPr lang="en-GB"/>
          </a:p>
        </p:txBody>
      </p:sp>
    </p:spTree>
    <p:extLst>
      <p:ext uri="{BB962C8B-B14F-4D97-AF65-F5344CB8AC3E}">
        <p14:creationId xmlns:p14="http://schemas.microsoft.com/office/powerpoint/2010/main" val="366714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32</a:t>
            </a:fld>
            <a:endParaRPr lang="en-GB"/>
          </a:p>
        </p:txBody>
      </p:sp>
    </p:spTree>
    <p:extLst>
      <p:ext uri="{BB962C8B-B14F-4D97-AF65-F5344CB8AC3E}">
        <p14:creationId xmlns:p14="http://schemas.microsoft.com/office/powerpoint/2010/main" val="46447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a:t>
            </a:r>
          </a:p>
        </p:txBody>
      </p:sp>
      <p:sp>
        <p:nvSpPr>
          <p:cNvPr id="4" name="Slide Number Placeholder 3"/>
          <p:cNvSpPr>
            <a:spLocks noGrp="1"/>
          </p:cNvSpPr>
          <p:nvPr>
            <p:ph type="sldNum" sz="quarter" idx="10"/>
          </p:nvPr>
        </p:nvSpPr>
        <p:spPr/>
        <p:txBody>
          <a:bodyPr/>
          <a:lstStyle/>
          <a:p>
            <a:fld id="{63E78C29-F722-499D-8012-471FE686A08A}" type="slidenum">
              <a:rPr lang="en-GB" smtClean="0"/>
              <a:t>33</a:t>
            </a:fld>
            <a:endParaRPr lang="en-GB"/>
          </a:p>
        </p:txBody>
      </p:sp>
    </p:spTree>
    <p:extLst>
      <p:ext uri="{BB962C8B-B14F-4D97-AF65-F5344CB8AC3E}">
        <p14:creationId xmlns:p14="http://schemas.microsoft.com/office/powerpoint/2010/main" val="282361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All rocks are made from a mixture of minerals. For example the rock granite is made from a mixture of the minerals: quartz, feldspar and biotite.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(If you have a granite sample, hand it round with a hand lens so students can see the different minerals)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Some rocks, like granite, are made from interlocking mineral crystals that fit tightly together. Other rocks like sandstone and conglomerates are made up from broken fragments, or grains, of older rocks and minerals which have been cemented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There are three main types of rock which are formed in different ways on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Does anyone know what these different types of rock are called?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These are known as igneous, sedimentary and metamorphic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Igneous rocks</a:t>
            </a:r>
            <a:r>
              <a:rPr lang="en-GB" baseline="0" dirty="0"/>
              <a:t> are made from molten rock.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Below the surface of the Earth, molten rock is called magma but when erupted above the ground, usually through volcanoes, it is called lava.</a:t>
            </a:r>
          </a:p>
          <a:p>
            <a:endParaRPr lang="en-GB" dirty="0"/>
          </a:p>
          <a:p>
            <a:r>
              <a:rPr lang="en-GB" dirty="0"/>
              <a:t>Igneous rocks form when either magma or lava cools down and turns from liquid to solid. When this happens, igneous rocks form crystals and are said to crystallise.</a:t>
            </a:r>
          </a:p>
        </p:txBody>
      </p:sp>
      <p:sp>
        <p:nvSpPr>
          <p:cNvPr id="4" name="Slide Number Placeholder 3"/>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Rocks formed from lava are</a:t>
            </a:r>
            <a:r>
              <a:rPr lang="en-GB" sz="1200" baseline="0" dirty="0"/>
              <a:t> known as extrusive igneous rocks.</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Lava cools down very quickly once it has</a:t>
            </a:r>
            <a:r>
              <a:rPr lang="en-GB" sz="1200" baseline="0" dirty="0"/>
              <a:t> been erupted </a:t>
            </a:r>
            <a:r>
              <a:rPr lang="en-GB" sz="1200" dirty="0"/>
              <a:t>because the surface of the Earth is much colder than hot lava which can be between 800-1100°C when erupted. This means that igneous rocks formed from cooling lava, such as basalt, only have time to grow tiny crystals</a:t>
            </a:r>
            <a:r>
              <a:rPr lang="en-GB" sz="1200" baseline="0" dirty="0"/>
              <a:t> which usually only be seen under the microscope. </a:t>
            </a:r>
            <a:r>
              <a:rPr lang="en-GB" sz="1200" dirty="0"/>
              <a:t>Obsidian, or volcanic glass, cools so quickly that you cannot see any crystals at all.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Sometimes we find</a:t>
            </a:r>
            <a:r>
              <a:rPr lang="en-GB" sz="1200" baseline="0" dirty="0"/>
              <a:t> </a:t>
            </a:r>
            <a:r>
              <a:rPr lang="en-GB" sz="1200" dirty="0"/>
              <a:t>larger crystals</a:t>
            </a:r>
            <a:r>
              <a:rPr lang="en-GB" sz="1200" baseline="0" dirty="0"/>
              <a:t> of a green mineral called olivine in extrusive igneous rocks such as basalt. These crystals do not form as the lava is cooling down but form before the lava is erupted whilst the magma is still inside the magma chamber.</a:t>
            </a:r>
            <a:endParaRPr lang="en-GB" sz="1200" dirty="0"/>
          </a:p>
          <a:p>
            <a:endParaRPr lang="en-GB" sz="1200" dirty="0"/>
          </a:p>
          <a:p>
            <a:r>
              <a:rPr lang="en-GB" sz="1200" dirty="0"/>
              <a:t>Magma</a:t>
            </a:r>
            <a:r>
              <a:rPr lang="en-GB" sz="1200" baseline="0" dirty="0"/>
              <a:t> and lava can contain a lot of dissolved gas. B</a:t>
            </a:r>
            <a:r>
              <a:rPr lang="en-GB" sz="1200" dirty="0"/>
              <a:t>ecause extrusive igneous rocks cool down so quickly, gas bubbles from cooling lava can often get trapped in the structure</a:t>
            </a:r>
            <a:r>
              <a:rPr lang="en-GB" sz="1200" baseline="0" dirty="0"/>
              <a:t> of the rock. Pumice is a rock with so many gas bubbles trapped inside that it can actually float on water!</a:t>
            </a:r>
            <a:r>
              <a:rPr lang="en-GB" sz="1200" dirty="0"/>
              <a:t> </a:t>
            </a:r>
          </a:p>
          <a:p>
            <a:r>
              <a:rPr lang="en-GB" sz="1200" dirty="0"/>
              <a:t>(If you have a sample</a:t>
            </a:r>
            <a:r>
              <a:rPr lang="en-GB" sz="1200" baseline="0" dirty="0"/>
              <a:t> of </a:t>
            </a:r>
            <a:r>
              <a:rPr lang="en-GB" sz="1200" dirty="0"/>
              <a:t>pumice you could demonstrate this)</a:t>
            </a:r>
          </a:p>
        </p:txBody>
      </p:sp>
      <p:sp>
        <p:nvSpPr>
          <p:cNvPr id="4" name="Slide Number Placeholder 3"/>
          <p:cNvSpPr>
            <a:spLocks noGrp="1"/>
          </p:cNvSpPr>
          <p:nvPr>
            <p:ph type="sldNum" sz="quarter" idx="10"/>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a:t>Different types of volcanoes can erupt in different ways. Sometimes volcanoes erupt more explosively and giant ash clouds are erupted rather the more gentle flowing river of lava. </a:t>
            </a:r>
            <a:r>
              <a:rPr lang="en-GB" sz="1200" dirty="0"/>
              <a:t>Extrusive igneous rocks can form from these explosive eruptions too.</a:t>
            </a:r>
          </a:p>
          <a:p>
            <a:endParaRPr lang="en-GB" sz="1200" dirty="0"/>
          </a:p>
          <a:p>
            <a:r>
              <a:rPr lang="en-GB" sz="1200" dirty="0"/>
              <a:t>Volcanic tuff is a type of igneous rock, formed from material thrown</a:t>
            </a:r>
            <a:r>
              <a:rPr lang="en-GB" sz="1200" baseline="0" dirty="0"/>
              <a:t> out </a:t>
            </a:r>
            <a:r>
              <a:rPr lang="en-GB" sz="1200" dirty="0"/>
              <a:t>during an explosive volcanic eruption. In these eruptions, fragments of rock and ash are blasted from the volcano, propelled through the air and then deposited in the surrounding area. They</a:t>
            </a:r>
            <a:r>
              <a:rPr lang="en-GB" sz="1200" baseline="0" dirty="0"/>
              <a:t> are then</a:t>
            </a:r>
            <a:r>
              <a:rPr lang="en-GB" sz="1200" dirty="0"/>
              <a:t> compacted and cemented into a rock.</a:t>
            </a:r>
            <a:r>
              <a:rPr lang="en-GB" sz="1200" baseline="0" dirty="0"/>
              <a:t> This </a:t>
            </a:r>
            <a:r>
              <a:rPr lang="en-GB" sz="1200" dirty="0"/>
              <a:t>can be instant if the material is still hot.</a:t>
            </a:r>
          </a:p>
          <a:p>
            <a:endParaRPr lang="en-GB" sz="1200" dirty="0"/>
          </a:p>
          <a:p>
            <a:r>
              <a:rPr lang="en-GB" sz="1200" dirty="0"/>
              <a:t>Volcanic bombs are chunks of rock that were molten when they were erupted but cool down and solidify as they fly through the air</a:t>
            </a:r>
            <a:r>
              <a:rPr lang="en-GB" sz="1200" baseline="0" dirty="0"/>
              <a:t>. Volcanic bombs can be thrown hundreds of metres away from the volcano. </a:t>
            </a:r>
            <a:endParaRPr lang="en-GB" sz="1200" dirty="0"/>
          </a:p>
        </p:txBody>
      </p:sp>
      <p:sp>
        <p:nvSpPr>
          <p:cNvPr id="4" name="Slide Number Placeholder 3"/>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Rocks formed from magma below the Earth</a:t>
            </a:r>
            <a:r>
              <a:rPr lang="en-GB" sz="1200" baseline="0" dirty="0"/>
              <a:t>’s surface are known as intrusive igneous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Magma deep within the Earth takes thousands of years to crystallise because temperatures increase as you go deeper</a:t>
            </a:r>
            <a:r>
              <a:rPr lang="en-GB" sz="1200" baseline="0" dirty="0"/>
              <a:t> into the Earth</a:t>
            </a:r>
            <a:r>
              <a:rPr lang="en-GB" sz="1200" dirty="0"/>
              <a:t>. </a:t>
            </a:r>
            <a:r>
              <a:rPr lang="en-GB" sz="1200" baseline="0" dirty="0"/>
              <a:t>Because the magma takes longer to cool down, the c</a:t>
            </a:r>
            <a:r>
              <a:rPr lang="en-GB" sz="1200" dirty="0"/>
              <a:t>rystals forming</a:t>
            </a:r>
            <a:r>
              <a:rPr lang="en-GB" sz="1200" baseline="0" dirty="0"/>
              <a:t> from the magma</a:t>
            </a:r>
            <a:r>
              <a:rPr lang="en-GB" sz="1200" dirty="0"/>
              <a:t> have more time to grow.</a:t>
            </a:r>
            <a:r>
              <a:rPr lang="en-GB" sz="1200" baseline="0" dirty="0"/>
              <a:t> M</a:t>
            </a:r>
            <a:r>
              <a:rPr lang="en-GB" sz="1200" dirty="0"/>
              <a:t>ost intrusive igneous rocks therefore have large well-formed crystals.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If you look closely at an igneous rock that has formed deep within the Earth, for example granite or gabbro, you will be able to see the different coloured minerals crystals</a:t>
            </a:r>
            <a:r>
              <a:rPr lang="en-GB" sz="1200" baseline="0" dirty="0"/>
              <a:t> just with your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If you look under the microscope you can also see clearly how the crystals</a:t>
            </a:r>
            <a:r>
              <a:rPr lang="en-GB" sz="1200" baseline="0" dirty="0"/>
              <a:t> have grown to interlock with each other </a:t>
            </a:r>
            <a:r>
              <a:rPr lang="en-GB" sz="1200" dirty="0"/>
              <a:t>(note: these are not the real colours of the crystals but looking at rocks</a:t>
            </a:r>
            <a:r>
              <a:rPr lang="en-GB" sz="1200" baseline="0" dirty="0"/>
              <a:t> in this way </a:t>
            </a:r>
            <a:r>
              <a:rPr lang="en-GB" sz="1200" dirty="0"/>
              <a:t>helps geologists to identify different minerals).</a:t>
            </a:r>
          </a:p>
        </p:txBody>
      </p:sp>
      <p:sp>
        <p:nvSpPr>
          <p:cNvPr id="4" name="Slide Number Placeholder 3"/>
          <p:cNvSpPr>
            <a:spLocks noGrp="1"/>
          </p:cNvSpPr>
          <p:nvPr>
            <p:ph type="sldNum" sz="quarter" idx="10"/>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84508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examples of sedimentary rocks.</a:t>
            </a:r>
            <a:r>
              <a:rPr lang="en-GB" baseline="0" dirty="0"/>
              <a:t> </a:t>
            </a:r>
            <a:r>
              <a:rPr lang="en-GB" b="1" baseline="0" dirty="0"/>
              <a:t>What do you notice about these rocks? </a:t>
            </a:r>
            <a:r>
              <a:rPr lang="en-GB" baseline="0" dirty="0"/>
              <a:t>(colours, layers, made from grains, contain fossils etc.)</a:t>
            </a:r>
          </a:p>
          <a:p>
            <a:endParaRPr lang="en-GB" baseline="0" dirty="0"/>
          </a:p>
          <a:p>
            <a:r>
              <a:rPr lang="en-GB" baseline="0" dirty="0"/>
              <a:t>(1. Limestone cliffs, 2. limestone with crinoid (sea lily) fossils, 3. Shale – rock made from mud composed of tiny silt/clay sized grains (much smaller than sand) 4. Conglomerate – rock made up of rounded pebbles 5. sandstone, 6. layered sandstone 7. sandstone in Antelope Canyon Arizona)</a:t>
            </a:r>
          </a:p>
          <a:p>
            <a:endParaRPr lang="en-GB" baseline="0" dirty="0"/>
          </a:p>
          <a:p>
            <a:r>
              <a:rPr lang="en-GB" dirty="0"/>
              <a:t>Sedimentary rocks are made from grains and minerals of older rocks which have been cemented together. Grains can be large like the pebbles in the conglomerate,</a:t>
            </a:r>
            <a:r>
              <a:rPr lang="en-GB" baseline="0" dirty="0"/>
              <a:t> sand sized like in the sandstones, or tiny particles like in the shale. Grains can be from older rocks or can be from fossils like in the limestone.</a:t>
            </a:r>
            <a:r>
              <a:rPr lang="en-GB" dirty="0"/>
              <a:t> </a:t>
            </a:r>
          </a:p>
          <a:p>
            <a:endParaRPr lang="en-GB" dirty="0"/>
          </a:p>
          <a:p>
            <a:r>
              <a:rPr lang="en-GB" dirty="0"/>
              <a:t>For sedimentary</a:t>
            </a:r>
            <a:r>
              <a:rPr lang="en-GB" baseline="0" dirty="0"/>
              <a:t> rock to form, </a:t>
            </a:r>
            <a:r>
              <a:rPr lang="en-GB" dirty="0"/>
              <a:t>rocks on the Earth’s surface first need to be broken down into smaller fragments </a:t>
            </a:r>
            <a:r>
              <a:rPr lang="en-GB" baseline="0" dirty="0"/>
              <a:t>and this happens through the process of weathering.</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268640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15/12/2022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15/12/2022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15/12/2022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15/12/2022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15/12/2022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15/12/2022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2.jpeg"/><Relationship Id="rId3" Type="http://schemas.openxmlformats.org/officeDocument/2006/relationships/image" Target="../media/image74.jpeg"/><Relationship Id="rId7" Type="http://schemas.microsoft.com/office/2007/relationships/hdphoto" Target="../media/hdphoto36.wdp"/><Relationship Id="rId12" Type="http://schemas.openxmlformats.org/officeDocument/2006/relationships/image" Target="../media/image81.jpeg"/><Relationship Id="rId2" Type="http://schemas.openxmlformats.org/officeDocument/2006/relationships/notesSlide" Target="../notesSlides/notesSlide10.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7.png"/><Relationship Id="rId11" Type="http://schemas.microsoft.com/office/2007/relationships/hdphoto" Target="../media/hdphoto37.wdp"/><Relationship Id="rId5" Type="http://schemas.openxmlformats.org/officeDocument/2006/relationships/image" Target="../media/image76.jpg"/><Relationship Id="rId15" Type="http://schemas.openxmlformats.org/officeDocument/2006/relationships/image" Target="../media/image84.jpe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jpeg"/><Relationship Id="rId14" Type="http://schemas.openxmlformats.org/officeDocument/2006/relationships/image" Target="../media/image83.jpe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87.png"/><Relationship Id="rId4" Type="http://schemas.microsoft.com/office/2007/relationships/hdphoto" Target="../media/hdphoto38.wdp"/></Relationships>
</file>

<file path=ppt/slides/_rels/slide1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1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png"/><Relationship Id="rId12" Type="http://schemas.microsoft.com/office/2007/relationships/hdphoto" Target="../media/hdphoto4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7.png"/><Relationship Id="rId5" Type="http://schemas.openxmlformats.org/officeDocument/2006/relationships/image" Target="../media/image105.png"/><Relationship Id="rId15" Type="http://schemas.openxmlformats.org/officeDocument/2006/relationships/image" Target="../media/image120.png"/><Relationship Id="rId10" Type="http://schemas.microsoft.com/office/2007/relationships/hdphoto" Target="../media/hdphoto40.wdp"/><Relationship Id="rId4" Type="http://schemas.openxmlformats.org/officeDocument/2006/relationships/image" Target="../media/image104.png"/><Relationship Id="rId9" Type="http://schemas.openxmlformats.org/officeDocument/2006/relationships/image" Target="../media/image116.png"/><Relationship Id="rId14" Type="http://schemas.openxmlformats.org/officeDocument/2006/relationships/image" Target="../media/image119.jpeg"/></Relationships>
</file>

<file path=ppt/slides/_rels/slide17.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123.png"/><Relationship Id="rId10" Type="http://schemas.openxmlformats.org/officeDocument/2006/relationships/image" Target="../media/image126.png"/><Relationship Id="rId4" Type="http://schemas.openxmlformats.org/officeDocument/2006/relationships/image" Target="../media/image122.jpe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2.wdp"/><Relationship Id="rId11" Type="http://schemas.openxmlformats.org/officeDocument/2006/relationships/image" Target="../media/image136.png"/><Relationship Id="rId5" Type="http://schemas.openxmlformats.org/officeDocument/2006/relationships/image" Target="../media/image123.png"/><Relationship Id="rId10" Type="http://schemas.microsoft.com/office/2007/relationships/hdphoto" Target="../media/hdphoto9.wdp"/><Relationship Id="rId4" Type="http://schemas.microsoft.com/office/2007/relationships/hdphoto" Target="../media/hdphoto44.wdp"/><Relationship Id="rId9"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2.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18" Type="http://schemas.openxmlformats.org/officeDocument/2006/relationships/image" Target="../media/image149.png"/><Relationship Id="rId3" Type="http://schemas.openxmlformats.org/officeDocument/2006/relationships/image" Target="../media/image139.jpeg"/><Relationship Id="rId7" Type="http://schemas.openxmlformats.org/officeDocument/2006/relationships/image" Target="../media/image143.png"/><Relationship Id="rId12" Type="http://schemas.openxmlformats.org/officeDocument/2006/relationships/image" Target="../media/image146.png"/><Relationship Id="rId17" Type="http://schemas.microsoft.com/office/2007/relationships/hdphoto" Target="../media/hdphoto3.wdp"/><Relationship Id="rId2" Type="http://schemas.openxmlformats.org/officeDocument/2006/relationships/notesSlide" Target="../notesSlides/notesSlide2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2.jpeg"/><Relationship Id="rId11" Type="http://schemas.microsoft.com/office/2007/relationships/hdphoto" Target="../media/hdphoto47.wdp"/><Relationship Id="rId5" Type="http://schemas.openxmlformats.org/officeDocument/2006/relationships/image" Target="../media/image141.jpeg"/><Relationship Id="rId15" Type="http://schemas.openxmlformats.org/officeDocument/2006/relationships/image" Target="../media/image148.png"/><Relationship Id="rId10" Type="http://schemas.openxmlformats.org/officeDocument/2006/relationships/image" Target="../media/image145.png"/><Relationship Id="rId4" Type="http://schemas.openxmlformats.org/officeDocument/2006/relationships/image" Target="../media/image140.jpeg"/><Relationship Id="rId9" Type="http://schemas.openxmlformats.org/officeDocument/2006/relationships/image" Target="../media/image144.jpeg"/><Relationship Id="rId14" Type="http://schemas.openxmlformats.org/officeDocument/2006/relationships/image" Target="../media/image147.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72.png"/><Relationship Id="rId4" Type="http://schemas.microsoft.com/office/2007/relationships/hdphoto" Target="../media/hdphoto33.wdp"/></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32.wdp"/></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5.png"/><Relationship Id="rId4" Type="http://schemas.microsoft.com/office/2007/relationships/hdphoto" Target="../media/hdphoto30.wdp"/></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26" Type="http://schemas.openxmlformats.org/officeDocument/2006/relationships/image" Target="../media/image18.png"/><Relationship Id="rId3" Type="http://schemas.openxmlformats.org/officeDocument/2006/relationships/image" Target="../media/image19.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0.png"/><Relationship Id="rId5" Type="http://schemas.openxmlformats.org/officeDocument/2006/relationships/image" Target="../media/image20.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2.png"/><Relationship Id="rId10" Type="http://schemas.openxmlformats.org/officeDocument/2006/relationships/image" Target="../media/image23.png"/><Relationship Id="rId19" Type="http://schemas.microsoft.com/office/2007/relationships/hdphoto" Target="../media/hdphoto9.wdp"/><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7.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8.png"/><Relationship Id="rId7"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50.wdp"/><Relationship Id="rId5" Type="http://schemas.openxmlformats.org/officeDocument/2006/relationships/image" Target="../media/image159.png"/><Relationship Id="rId4" Type="http://schemas.microsoft.com/office/2007/relationships/hdphoto" Target="../media/hdphoto49.wdp"/><Relationship Id="rId9"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2.png"/><Relationship Id="rId4" Type="http://schemas.microsoft.com/office/2007/relationships/hdphoto" Target="../media/hdphoto4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18" Type="http://schemas.openxmlformats.org/officeDocument/2006/relationships/image" Target="../media/image37.png"/><Relationship Id="rId26" Type="http://schemas.openxmlformats.org/officeDocument/2006/relationships/image" Target="../media/image40.png"/><Relationship Id="rId3" Type="http://schemas.openxmlformats.org/officeDocument/2006/relationships/image" Target="../media/image21.png"/><Relationship Id="rId21" Type="http://schemas.microsoft.com/office/2007/relationships/hdphoto" Target="../media/hdphoto17.wdp"/><Relationship Id="rId7" Type="http://schemas.openxmlformats.org/officeDocument/2006/relationships/image" Target="../media/image19.png"/><Relationship Id="rId12" Type="http://schemas.openxmlformats.org/officeDocument/2006/relationships/image" Target="../media/image24.png"/><Relationship Id="rId17" Type="http://schemas.microsoft.com/office/2007/relationships/hdphoto" Target="../media/hdphoto15.wdp"/><Relationship Id="rId25" Type="http://schemas.microsoft.com/office/2007/relationships/hdphoto" Target="../media/hdphoto18.wdp"/><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38.png"/><Relationship Id="rId29"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0.png"/><Relationship Id="rId24" Type="http://schemas.openxmlformats.org/officeDocument/2006/relationships/image" Target="../media/image39.png"/><Relationship Id="rId5" Type="http://schemas.openxmlformats.org/officeDocument/2006/relationships/image" Target="../media/image34.png"/><Relationship Id="rId15" Type="http://schemas.microsoft.com/office/2007/relationships/hdphoto" Target="../media/hdphoto7.wdp"/><Relationship Id="rId23" Type="http://schemas.microsoft.com/office/2007/relationships/hdphoto" Target="../media/hdphoto8.wdp"/><Relationship Id="rId28" Type="http://schemas.openxmlformats.org/officeDocument/2006/relationships/image" Target="../media/image41.png"/><Relationship Id="rId10" Type="http://schemas.microsoft.com/office/2007/relationships/hdphoto" Target="../media/hdphoto14.wdp"/><Relationship Id="rId19" Type="http://schemas.microsoft.com/office/2007/relationships/hdphoto" Target="../media/hdphoto16.wdp"/><Relationship Id="rId31" Type="http://schemas.microsoft.com/office/2007/relationships/hdphoto" Target="../media/hdphoto21.wdp"/><Relationship Id="rId4" Type="http://schemas.microsoft.com/office/2007/relationships/hdphoto" Target="../media/hdphoto3.wdp"/><Relationship Id="rId9" Type="http://schemas.openxmlformats.org/officeDocument/2006/relationships/image" Target="../media/image35.png"/><Relationship Id="rId14" Type="http://schemas.openxmlformats.org/officeDocument/2006/relationships/image" Target="../media/image25.png"/><Relationship Id="rId22" Type="http://schemas.openxmlformats.org/officeDocument/2006/relationships/image" Target="../media/image26.png"/><Relationship Id="rId27" Type="http://schemas.microsoft.com/office/2007/relationships/hdphoto" Target="../media/hdphoto19.wdp"/><Relationship Id="rId30"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25.wdp"/><Relationship Id="rId3" Type="http://schemas.openxmlformats.org/officeDocument/2006/relationships/image" Target="../media/image45.png"/><Relationship Id="rId7" Type="http://schemas.microsoft.com/office/2007/relationships/hdphoto" Target="../media/hdphoto23.wdp"/><Relationship Id="rId12"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jpeg"/><Relationship Id="rId5" Type="http://schemas.microsoft.com/office/2007/relationships/hdphoto" Target="../media/hdphoto22.wdp"/><Relationship Id="rId15" Type="http://schemas.microsoft.com/office/2007/relationships/hdphoto" Target="../media/hdphoto26.wdp"/><Relationship Id="rId10" Type="http://schemas.openxmlformats.org/officeDocument/2006/relationships/image" Target="../media/image49.jpeg"/><Relationship Id="rId4" Type="http://schemas.openxmlformats.org/officeDocument/2006/relationships/image" Target="../media/image46.png"/><Relationship Id="rId9" Type="http://schemas.microsoft.com/office/2007/relationships/hdphoto" Target="../media/hdphoto24.wdp"/><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27.wdp"/><Relationship Id="rId4" Type="http://schemas.openxmlformats.org/officeDocument/2006/relationships/image" Target="../media/image55.jpe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31.wdp"/><Relationship Id="rId3" Type="http://schemas.openxmlformats.org/officeDocument/2006/relationships/image" Target="../media/image45.png"/><Relationship Id="rId7" Type="http://schemas.microsoft.com/office/2007/relationships/hdphoto" Target="../media/hdphoto28.wdp"/><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30.wdp"/><Relationship Id="rId5" Type="http://schemas.microsoft.com/office/2007/relationships/hdphoto" Target="../media/hdphoto21.wdp"/><Relationship Id="rId10" Type="http://schemas.openxmlformats.org/officeDocument/2006/relationships/image" Target="../media/image63.jpeg"/><Relationship Id="rId4" Type="http://schemas.openxmlformats.org/officeDocument/2006/relationships/image" Target="../media/image60.jpeg"/><Relationship Id="rId9" Type="http://schemas.microsoft.com/office/2007/relationships/hdphoto" Target="../media/hdphoto29.wdp"/><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35.wdp"/><Relationship Id="rId3" Type="http://schemas.openxmlformats.org/officeDocument/2006/relationships/image" Target="../media/image66.jpeg"/><Relationship Id="rId7" Type="http://schemas.openxmlformats.org/officeDocument/2006/relationships/image" Target="../media/image69.jpe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G"/><Relationship Id="rId11" Type="http://schemas.microsoft.com/office/2007/relationships/hdphoto" Target="../media/hdphoto34.wdp"/><Relationship Id="rId5" Type="http://schemas.microsoft.com/office/2007/relationships/hdphoto" Target="../media/hdphoto3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33.wdp"/><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567106"/>
            <a:ext cx="3028310" cy="2018873"/>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868021"/>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1033" name="Picture 9" descr="C:\Users\amy.ball\Downloads\zermatt-1803481_1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283519"/>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C:\Users\amy.ball\Downloads\pebbles-1842329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00" r="29167" b="6360"/>
          <a:stretch/>
        </p:blipFill>
        <p:spPr bwMode="auto">
          <a:xfrm>
            <a:off x="6864824" y="1772815"/>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3" descr="C:\Users\amy.ball\Downloads\fossil-1191738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62"/>
          <a:stretch/>
        </p:blipFill>
        <p:spPr bwMode="auto">
          <a:xfrm>
            <a:off x="2987824" y="2467585"/>
            <a:ext cx="2140234" cy="14580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rock-540130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719025" y="2526175"/>
            <a:ext cx="2118811" cy="211165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amy.ball\Downloads\fossil-1969912_192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3059"/>
          <a:stretch/>
        </p:blipFill>
        <p:spPr bwMode="auto">
          <a:xfrm>
            <a:off x="3746166" y="4496983"/>
            <a:ext cx="2082261" cy="202972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4562" t="14047" r="14981" b="33883"/>
          <a:stretch/>
        </p:blipFill>
        <p:spPr bwMode="auto">
          <a:xfrm>
            <a:off x="450574" y="702365"/>
            <a:ext cx="3750365" cy="16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my.ball\Downloads\rocks-2084377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89" t="29555" r="1"/>
          <a:stretch/>
        </p:blipFill>
        <p:spPr bwMode="auto">
          <a:xfrm>
            <a:off x="5676003" y="1447368"/>
            <a:ext cx="1766827" cy="168926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18" y="5000449"/>
            <a:ext cx="8523990" cy="892552"/>
          </a:xfrm>
          <a:prstGeom prst="rect">
            <a:avLst/>
          </a:prstGeom>
        </p:spPr>
        <p:txBody>
          <a:bodyPr wrap="square" lIns="91440" tIns="45720" rIns="91440" bIns="45720" anchor="t">
            <a:spAutoFit/>
          </a:bodyPr>
          <a:lstStyle/>
          <a:p>
            <a:r>
              <a:rPr lang="en-GB" sz="2800" b="1" dirty="0">
                <a:solidFill>
                  <a:srgbClr val="2BB8C9"/>
                </a:solidFill>
              </a:rPr>
              <a:t>WEATHERING</a:t>
            </a:r>
            <a:r>
              <a:rPr lang="en-GB" sz="2400" b="1" dirty="0">
                <a:solidFill>
                  <a:srgbClr val="2BB8C9"/>
                </a:solidFill>
              </a:rPr>
              <a:t> </a:t>
            </a:r>
            <a:r>
              <a:rPr lang="en-GB" sz="2400" dirty="0"/>
              <a:t>- </a:t>
            </a:r>
            <a:r>
              <a:rPr lang="en-GB" sz="2400" dirty="0">
                <a:ea typeface="+mn-lt"/>
                <a:cs typeface="+mn-lt"/>
              </a:rPr>
              <a:t>The breakdown and decay of rock by natural processes (physical, biological and chemical) </a:t>
            </a:r>
            <a:endParaRPr lang="en-GB" sz="2400" dirty="0"/>
          </a:p>
        </p:txBody>
      </p:sp>
      <p:grpSp>
        <p:nvGrpSpPr>
          <p:cNvPr id="39" name="Group 38"/>
          <p:cNvGrpSpPr/>
          <p:nvPr/>
        </p:nvGrpSpPr>
        <p:grpSpPr>
          <a:xfrm>
            <a:off x="197379" y="1479897"/>
            <a:ext cx="1586415" cy="1506629"/>
            <a:chOff x="310004" y="1988840"/>
            <a:chExt cx="1512168" cy="1418530"/>
          </a:xfrm>
        </p:grpSpPr>
        <p:sp>
          <p:nvSpPr>
            <p:cNvPr id="8" name="Teardrop 7"/>
            <p:cNvSpPr>
              <a:spLocks noChangeAspect="1"/>
            </p:cNvSpPr>
            <p:nvPr/>
          </p:nvSpPr>
          <p:spPr>
            <a:xfrm rot="18736264">
              <a:off x="640503"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a:spLocks noChangeAspect="1"/>
            </p:cNvSpPr>
            <p:nvPr/>
          </p:nvSpPr>
          <p:spPr>
            <a:xfrm rot="18736264">
              <a:off x="1000545" y="3023899"/>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ardrop 19"/>
            <p:cNvSpPr>
              <a:spLocks noChangeAspect="1"/>
            </p:cNvSpPr>
            <p:nvPr/>
          </p:nvSpPr>
          <p:spPr>
            <a:xfrm rot="18736264">
              <a:off x="1360584"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ardrop 20"/>
            <p:cNvSpPr>
              <a:spLocks noChangeAspect="1"/>
            </p:cNvSpPr>
            <p:nvPr/>
          </p:nvSpPr>
          <p:spPr>
            <a:xfrm rot="18736264">
              <a:off x="831979" y="3271912"/>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ardrop 21"/>
            <p:cNvSpPr>
              <a:spLocks noChangeAspect="1"/>
            </p:cNvSpPr>
            <p:nvPr/>
          </p:nvSpPr>
          <p:spPr>
            <a:xfrm rot="18736264">
              <a:off x="1192019" y="3264723"/>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rot="10800000">
              <a:off x="310004" y="1988840"/>
              <a:ext cx="1512168" cy="864096"/>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895240" y="3439742"/>
            <a:ext cx="2130858" cy="1365790"/>
            <a:chOff x="2627784" y="2143651"/>
            <a:chExt cx="2712271" cy="1947454"/>
          </a:xfrm>
        </p:grpSpPr>
        <p:sp>
          <p:nvSpPr>
            <p:cNvPr id="27" name="Isosceles Triangle 26"/>
            <p:cNvSpPr/>
            <p:nvPr/>
          </p:nvSpPr>
          <p:spPr>
            <a:xfrm rot="10800000">
              <a:off x="3397581" y="2348879"/>
              <a:ext cx="936104" cy="1439239"/>
            </a:xfrm>
            <a:prstGeom prst="triangle">
              <a:avLst>
                <a:gd name="adj" fmla="val 61364"/>
              </a:avLst>
            </a:prstGeom>
            <a:blipFill dpi="0"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180705" y="3244334"/>
              <a:ext cx="1159350" cy="526623"/>
            </a:xfrm>
            <a:prstGeom prst="rect">
              <a:avLst/>
            </a:prstGeom>
          </p:spPr>
          <p:txBody>
            <a:bodyPr wrap="none">
              <a:spAutoFit/>
            </a:bodyPr>
            <a:lstStyle/>
            <a:p>
              <a:r>
                <a:rPr lang="en-GB" b="1" dirty="0">
                  <a:solidFill>
                    <a:schemeClr val="bg1"/>
                  </a:solidFill>
                </a:rPr>
                <a:t>Magma</a:t>
              </a:r>
            </a:p>
          </p:txBody>
        </p:sp>
        <p:grpSp>
          <p:nvGrpSpPr>
            <p:cNvPr id="29" name="Group 28"/>
            <p:cNvGrpSpPr/>
            <p:nvPr/>
          </p:nvGrpSpPr>
          <p:grpSpPr>
            <a:xfrm>
              <a:off x="2627784" y="2143651"/>
              <a:ext cx="2588900" cy="1947454"/>
              <a:chOff x="2627784" y="2143651"/>
              <a:chExt cx="2588900" cy="1947454"/>
            </a:xfrm>
          </p:grpSpPr>
          <p:sp>
            <p:nvSpPr>
              <p:cNvPr id="26" name="Freeform 25"/>
              <p:cNvSpPr/>
              <p:nvPr/>
            </p:nvSpPr>
            <p:spPr>
              <a:xfrm>
                <a:off x="2627784" y="2143651"/>
                <a:ext cx="2588900" cy="1947454"/>
              </a:xfrm>
              <a:custGeom>
                <a:avLst/>
                <a:gdLst>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29355 w 2588900"/>
                  <a:gd name="connsiteY16" fmla="*/ 109012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796030 w 2588900"/>
                  <a:gd name="connsiteY15" fmla="*/ 94725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8900" h="1947454">
                    <a:moveTo>
                      <a:pt x="567" y="275699"/>
                    </a:moveTo>
                    <a:cubicBezTo>
                      <a:pt x="-2608" y="495568"/>
                      <a:pt x="8505" y="1285350"/>
                      <a:pt x="10092" y="1547287"/>
                    </a:cubicBezTo>
                    <a:cubicBezTo>
                      <a:pt x="11680" y="1809225"/>
                      <a:pt x="-1814" y="1783030"/>
                      <a:pt x="10092" y="1847324"/>
                    </a:cubicBezTo>
                    <a:cubicBezTo>
                      <a:pt x="21998" y="1911618"/>
                      <a:pt x="27555" y="1916380"/>
                      <a:pt x="81530" y="1933049"/>
                    </a:cubicBezTo>
                    <a:cubicBezTo>
                      <a:pt x="135505" y="1949718"/>
                      <a:pt x="333942" y="1947337"/>
                      <a:pt x="333942" y="1947337"/>
                    </a:cubicBezTo>
                    <a:lnTo>
                      <a:pt x="2143692" y="1918762"/>
                    </a:lnTo>
                    <a:cubicBezTo>
                      <a:pt x="2501673" y="1911618"/>
                      <a:pt x="2408805" y="1921936"/>
                      <a:pt x="2481830" y="1904474"/>
                    </a:cubicBezTo>
                    <a:cubicBezTo>
                      <a:pt x="2554855" y="1887012"/>
                      <a:pt x="2565967" y="1860818"/>
                      <a:pt x="2581842" y="1813987"/>
                    </a:cubicBezTo>
                    <a:cubicBezTo>
                      <a:pt x="2597717" y="1767156"/>
                      <a:pt x="2582636" y="1890981"/>
                      <a:pt x="2577080" y="1623487"/>
                    </a:cubicBezTo>
                    <a:cubicBezTo>
                      <a:pt x="2571524" y="1355993"/>
                      <a:pt x="2565174" y="478899"/>
                      <a:pt x="2548505" y="209024"/>
                    </a:cubicBezTo>
                    <a:cubicBezTo>
                      <a:pt x="2531836" y="-60851"/>
                      <a:pt x="2515961" y="27256"/>
                      <a:pt x="2477067" y="4237"/>
                    </a:cubicBezTo>
                    <a:cubicBezTo>
                      <a:pt x="2438173" y="-18782"/>
                      <a:pt x="2373086" y="61387"/>
                      <a:pt x="2315142" y="70912"/>
                    </a:cubicBezTo>
                    <a:cubicBezTo>
                      <a:pt x="2257198" y="80437"/>
                      <a:pt x="2185761" y="68531"/>
                      <a:pt x="2129405" y="61387"/>
                    </a:cubicBezTo>
                    <a:cubicBezTo>
                      <a:pt x="2073049" y="54243"/>
                      <a:pt x="2022249" y="30430"/>
                      <a:pt x="1977005" y="28049"/>
                    </a:cubicBezTo>
                    <a:cubicBezTo>
                      <a:pt x="1931761" y="25668"/>
                      <a:pt x="1888105" y="35986"/>
                      <a:pt x="1857942" y="47099"/>
                    </a:cubicBezTo>
                    <a:cubicBezTo>
                      <a:pt x="1827780" y="58212"/>
                      <a:pt x="1807936" y="85200"/>
                      <a:pt x="1796030" y="94725"/>
                    </a:cubicBezTo>
                    <a:cubicBezTo>
                      <a:pt x="1784124" y="104250"/>
                      <a:pt x="1799999" y="108218"/>
                      <a:pt x="1786505" y="104249"/>
                    </a:cubicBezTo>
                    <a:cubicBezTo>
                      <a:pt x="1773011" y="100280"/>
                      <a:pt x="1757136" y="87581"/>
                      <a:pt x="1715067" y="70912"/>
                    </a:cubicBezTo>
                    <a:cubicBezTo>
                      <a:pt x="1672998" y="54243"/>
                      <a:pt x="1572192" y="12968"/>
                      <a:pt x="1534092" y="4237"/>
                    </a:cubicBezTo>
                    <a:cubicBezTo>
                      <a:pt x="1495992" y="-4494"/>
                      <a:pt x="1515042" y="268"/>
                      <a:pt x="1486467" y="18524"/>
                    </a:cubicBezTo>
                    <a:cubicBezTo>
                      <a:pt x="1457892" y="36780"/>
                      <a:pt x="1383279" y="81230"/>
                      <a:pt x="1362642" y="113774"/>
                    </a:cubicBezTo>
                    <a:cubicBezTo>
                      <a:pt x="1342005" y="146318"/>
                      <a:pt x="1353117" y="187593"/>
                      <a:pt x="1362642" y="213787"/>
                    </a:cubicBezTo>
                    <a:cubicBezTo>
                      <a:pt x="1372167" y="239981"/>
                      <a:pt x="1404711" y="244743"/>
                      <a:pt x="1419792" y="270937"/>
                    </a:cubicBezTo>
                    <a:cubicBezTo>
                      <a:pt x="1434873" y="297131"/>
                      <a:pt x="1455511" y="343168"/>
                      <a:pt x="1453130" y="370949"/>
                    </a:cubicBezTo>
                    <a:cubicBezTo>
                      <a:pt x="1450749" y="398730"/>
                      <a:pt x="1422967" y="404287"/>
                      <a:pt x="1405505" y="437624"/>
                    </a:cubicBezTo>
                    <a:cubicBezTo>
                      <a:pt x="1388043" y="470961"/>
                      <a:pt x="1357880" y="528112"/>
                      <a:pt x="1348355" y="570974"/>
                    </a:cubicBezTo>
                    <a:cubicBezTo>
                      <a:pt x="1338830" y="613836"/>
                      <a:pt x="1347561" y="659080"/>
                      <a:pt x="1348355" y="694799"/>
                    </a:cubicBezTo>
                    <a:cubicBezTo>
                      <a:pt x="1349149" y="730518"/>
                      <a:pt x="1353911" y="756712"/>
                      <a:pt x="1353117" y="785287"/>
                    </a:cubicBezTo>
                    <a:cubicBezTo>
                      <a:pt x="1352323" y="813862"/>
                      <a:pt x="1353117" y="834499"/>
                      <a:pt x="1343592" y="866249"/>
                    </a:cubicBezTo>
                    <a:cubicBezTo>
                      <a:pt x="1334067" y="897999"/>
                      <a:pt x="1305492" y="950387"/>
                      <a:pt x="1295967" y="975787"/>
                    </a:cubicBezTo>
                    <a:cubicBezTo>
                      <a:pt x="1286442" y="1001187"/>
                      <a:pt x="1296761" y="979755"/>
                      <a:pt x="1286442" y="1018649"/>
                    </a:cubicBezTo>
                    <a:cubicBezTo>
                      <a:pt x="1276123" y="1057543"/>
                      <a:pt x="1243580" y="1170255"/>
                      <a:pt x="1234055" y="1209149"/>
                    </a:cubicBezTo>
                    <a:cubicBezTo>
                      <a:pt x="1224530" y="1248043"/>
                      <a:pt x="1233261" y="1224231"/>
                      <a:pt x="1229292" y="1252012"/>
                    </a:cubicBezTo>
                    <a:cubicBezTo>
                      <a:pt x="1225323" y="1279793"/>
                      <a:pt x="1213417" y="1334562"/>
                      <a:pt x="1210242" y="1375837"/>
                    </a:cubicBezTo>
                    <a:cubicBezTo>
                      <a:pt x="1207067" y="1417112"/>
                      <a:pt x="1210242" y="1499662"/>
                      <a:pt x="1210242" y="1499662"/>
                    </a:cubicBezTo>
                    <a:cubicBezTo>
                      <a:pt x="1210242" y="1532206"/>
                      <a:pt x="1213417" y="1567924"/>
                      <a:pt x="1210242" y="1571099"/>
                    </a:cubicBezTo>
                    <a:cubicBezTo>
                      <a:pt x="1207067" y="1574274"/>
                      <a:pt x="1199129" y="1541731"/>
                      <a:pt x="1191192" y="1518712"/>
                    </a:cubicBezTo>
                    <a:cubicBezTo>
                      <a:pt x="1183255" y="1495693"/>
                      <a:pt x="1167379" y="1461562"/>
                      <a:pt x="1162617" y="1432987"/>
                    </a:cubicBezTo>
                    <a:cubicBezTo>
                      <a:pt x="1157855" y="1404412"/>
                      <a:pt x="1162617" y="1347262"/>
                      <a:pt x="1162617" y="1347262"/>
                    </a:cubicBezTo>
                    <a:cubicBezTo>
                      <a:pt x="1162617" y="1318687"/>
                      <a:pt x="1161030" y="1283762"/>
                      <a:pt x="1162617" y="1261537"/>
                    </a:cubicBezTo>
                    <a:cubicBezTo>
                      <a:pt x="1164204" y="1239312"/>
                      <a:pt x="1172936" y="1232962"/>
                      <a:pt x="1172142" y="1213912"/>
                    </a:cubicBezTo>
                    <a:cubicBezTo>
                      <a:pt x="1171348" y="1194862"/>
                      <a:pt x="1167380" y="1172637"/>
                      <a:pt x="1157855" y="1147237"/>
                    </a:cubicBezTo>
                    <a:cubicBezTo>
                      <a:pt x="1148330" y="1121837"/>
                      <a:pt x="1124517" y="1088499"/>
                      <a:pt x="1114992" y="1061512"/>
                    </a:cubicBezTo>
                    <a:cubicBezTo>
                      <a:pt x="1105467" y="1034525"/>
                      <a:pt x="1101499" y="1013887"/>
                      <a:pt x="1100705" y="985312"/>
                    </a:cubicBezTo>
                    <a:cubicBezTo>
                      <a:pt x="1099911" y="956737"/>
                      <a:pt x="1107055" y="921018"/>
                      <a:pt x="1110230" y="890062"/>
                    </a:cubicBezTo>
                    <a:cubicBezTo>
                      <a:pt x="1113405" y="859106"/>
                      <a:pt x="1115786" y="830530"/>
                      <a:pt x="1119755" y="799574"/>
                    </a:cubicBezTo>
                    <a:cubicBezTo>
                      <a:pt x="1123724" y="768618"/>
                      <a:pt x="1125311" y="741630"/>
                      <a:pt x="1134042" y="704324"/>
                    </a:cubicBezTo>
                    <a:cubicBezTo>
                      <a:pt x="1142773" y="667018"/>
                      <a:pt x="1165792" y="609075"/>
                      <a:pt x="1172142" y="575737"/>
                    </a:cubicBezTo>
                    <a:cubicBezTo>
                      <a:pt x="1178492" y="542400"/>
                      <a:pt x="1179286" y="525730"/>
                      <a:pt x="1172142" y="504299"/>
                    </a:cubicBezTo>
                    <a:cubicBezTo>
                      <a:pt x="1164998" y="482868"/>
                      <a:pt x="1129280" y="447149"/>
                      <a:pt x="1129280" y="447149"/>
                    </a:cubicBezTo>
                    <a:cubicBezTo>
                      <a:pt x="1111024" y="422543"/>
                      <a:pt x="1081655" y="383649"/>
                      <a:pt x="1062605" y="356662"/>
                    </a:cubicBezTo>
                    <a:cubicBezTo>
                      <a:pt x="1043555" y="329675"/>
                      <a:pt x="1038793" y="305068"/>
                      <a:pt x="1014980" y="285224"/>
                    </a:cubicBezTo>
                    <a:cubicBezTo>
                      <a:pt x="991167" y="265380"/>
                      <a:pt x="954655" y="259030"/>
                      <a:pt x="919730" y="237599"/>
                    </a:cubicBezTo>
                    <a:cubicBezTo>
                      <a:pt x="884805" y="216168"/>
                      <a:pt x="846705" y="171718"/>
                      <a:pt x="805430" y="156637"/>
                    </a:cubicBezTo>
                    <a:cubicBezTo>
                      <a:pt x="764155" y="141556"/>
                      <a:pt x="712561" y="146318"/>
                      <a:pt x="672080" y="147112"/>
                    </a:cubicBezTo>
                    <a:cubicBezTo>
                      <a:pt x="631599" y="147906"/>
                      <a:pt x="603817" y="143936"/>
                      <a:pt x="562542" y="161399"/>
                    </a:cubicBezTo>
                    <a:cubicBezTo>
                      <a:pt x="521267" y="178861"/>
                      <a:pt x="460149" y="229662"/>
                      <a:pt x="424430" y="251887"/>
                    </a:cubicBezTo>
                    <a:cubicBezTo>
                      <a:pt x="388711" y="274112"/>
                      <a:pt x="376011" y="289193"/>
                      <a:pt x="348230" y="294749"/>
                    </a:cubicBezTo>
                    <a:cubicBezTo>
                      <a:pt x="320449" y="300305"/>
                      <a:pt x="284730" y="295543"/>
                      <a:pt x="257742" y="285224"/>
                    </a:cubicBezTo>
                    <a:cubicBezTo>
                      <a:pt x="230754" y="274905"/>
                      <a:pt x="211705" y="242362"/>
                      <a:pt x="186305" y="232837"/>
                    </a:cubicBezTo>
                    <a:cubicBezTo>
                      <a:pt x="160905" y="223312"/>
                      <a:pt x="131536" y="228868"/>
                      <a:pt x="105342" y="228074"/>
                    </a:cubicBezTo>
                    <a:cubicBezTo>
                      <a:pt x="79148" y="227280"/>
                      <a:pt x="46605" y="218549"/>
                      <a:pt x="29142" y="228074"/>
                    </a:cubicBezTo>
                    <a:cubicBezTo>
                      <a:pt x="11680" y="237599"/>
                      <a:pt x="3742" y="55830"/>
                      <a:pt x="567" y="275699"/>
                    </a:cubicBezTo>
                    <a:close/>
                  </a:path>
                </a:pathLst>
              </a:custGeom>
              <a:blipFill>
                <a:blip r:embed="rId8"/>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4510088" y="2195513"/>
                <a:ext cx="414337" cy="1243012"/>
              </a:xfrm>
              <a:custGeom>
                <a:avLst/>
                <a:gdLst>
                  <a:gd name="connsiteX0" fmla="*/ 0 w 414337"/>
                  <a:gd name="connsiteY0" fmla="*/ 0 h 1243012"/>
                  <a:gd name="connsiteX1" fmla="*/ 123825 w 414337"/>
                  <a:gd name="connsiteY1" fmla="*/ 209550 h 1243012"/>
                  <a:gd name="connsiteX2" fmla="*/ 42862 w 414337"/>
                  <a:gd name="connsiteY2" fmla="*/ 323850 h 1243012"/>
                  <a:gd name="connsiteX3" fmla="*/ 119062 w 414337"/>
                  <a:gd name="connsiteY3" fmla="*/ 576262 h 1243012"/>
                  <a:gd name="connsiteX4" fmla="*/ 252412 w 414337"/>
                  <a:gd name="connsiteY4" fmla="*/ 990600 h 1243012"/>
                  <a:gd name="connsiteX5" fmla="*/ 176212 w 414337"/>
                  <a:gd name="connsiteY5" fmla="*/ 1109662 h 1243012"/>
                  <a:gd name="connsiteX6" fmla="*/ 257175 w 414337"/>
                  <a:gd name="connsiteY6" fmla="*/ 990600 h 1243012"/>
                  <a:gd name="connsiteX7" fmla="*/ 361950 w 414337"/>
                  <a:gd name="connsiteY7" fmla="*/ 1181100 h 1243012"/>
                  <a:gd name="connsiteX8" fmla="*/ 352425 w 414337"/>
                  <a:gd name="connsiteY8" fmla="*/ 1243012 h 1243012"/>
                  <a:gd name="connsiteX9" fmla="*/ 357187 w 414337"/>
                  <a:gd name="connsiteY9" fmla="*/ 1181100 h 1243012"/>
                  <a:gd name="connsiteX10" fmla="*/ 414337 w 414337"/>
                  <a:gd name="connsiteY10" fmla="*/ 1219200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337" h="1243012">
                    <a:moveTo>
                      <a:pt x="0" y="0"/>
                    </a:moveTo>
                    <a:lnTo>
                      <a:pt x="123825" y="209550"/>
                    </a:lnTo>
                    <a:lnTo>
                      <a:pt x="42862" y="323850"/>
                    </a:lnTo>
                    <a:lnTo>
                      <a:pt x="119062" y="576262"/>
                    </a:lnTo>
                    <a:lnTo>
                      <a:pt x="252412" y="990600"/>
                    </a:lnTo>
                    <a:lnTo>
                      <a:pt x="176212" y="1109662"/>
                    </a:lnTo>
                    <a:lnTo>
                      <a:pt x="257175" y="990600"/>
                    </a:lnTo>
                    <a:lnTo>
                      <a:pt x="361950" y="1181100"/>
                    </a:lnTo>
                    <a:lnTo>
                      <a:pt x="352425" y="1243012"/>
                    </a:lnTo>
                    <a:lnTo>
                      <a:pt x="357187" y="1181100"/>
                    </a:lnTo>
                    <a:lnTo>
                      <a:pt x="414337" y="12192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Down Arrow 29"/>
            <p:cNvSpPr/>
            <p:nvPr/>
          </p:nvSpPr>
          <p:spPr>
            <a:xfrm rot="4911485">
              <a:off x="3388427" y="2685957"/>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4581602">
              <a:off x="3369887" y="3027253"/>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own Arrow 31"/>
            <p:cNvSpPr/>
            <p:nvPr/>
          </p:nvSpPr>
          <p:spPr>
            <a:xfrm rot="4594736">
              <a:off x="3299887" y="239338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rot="4581602">
              <a:off x="3428278" y="340199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own Arrow 33"/>
            <p:cNvSpPr/>
            <p:nvPr/>
          </p:nvSpPr>
          <p:spPr>
            <a:xfrm rot="16779850">
              <a:off x="4008047" y="343440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6779850">
              <a:off x="4083012" y="3085394"/>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6779850">
              <a:off x="4153645" y="272210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own Arrow 36"/>
            <p:cNvSpPr/>
            <p:nvPr/>
          </p:nvSpPr>
          <p:spPr>
            <a:xfrm rot="16779850">
              <a:off x="4235990" y="2393380"/>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descr="C:\Users\amy.ball\Downloads\wave-1913559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10" t="107" r="24169" b="2111"/>
          <a:stretch/>
        </p:blipFill>
        <p:spPr bwMode="auto">
          <a:xfrm>
            <a:off x="331858" y="3212951"/>
            <a:ext cx="1451936" cy="141402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333" b="93281" l="10000" r="90000"/>
                    </a14:imgEffect>
                  </a14:imgLayer>
                </a14:imgProps>
              </a:ext>
              <a:ext uri="{28A0092B-C50C-407E-A947-70E740481C1C}">
                <a14:useLocalDpi xmlns:a14="http://schemas.microsoft.com/office/drawing/2010/main" val="0"/>
              </a:ext>
            </a:extLst>
          </a:blip>
          <a:srcRect l="35182" r="38014"/>
          <a:stretch/>
        </p:blipFill>
        <p:spPr>
          <a:xfrm rot="20846465">
            <a:off x="4148714" y="2975684"/>
            <a:ext cx="439931" cy="1641268"/>
          </a:xfrm>
          <a:prstGeom prst="rect">
            <a:avLst/>
          </a:prstGeom>
          <a:effectLst>
            <a:outerShdw blurRad="50800" dist="38100" dir="2700000" algn="tl" rotWithShape="0">
              <a:prstClr val="black">
                <a:alpha val="40000"/>
              </a:prstClr>
            </a:outerShdw>
          </a:effectLst>
        </p:spPr>
      </p:pic>
      <p:pic>
        <p:nvPicPr>
          <p:cNvPr id="6147" name="Picture 3" descr="C:\Users\amy.ball\Downloads\bunny-183301_192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478" r="11866"/>
          <a:stretch/>
        </p:blipFill>
        <p:spPr bwMode="auto">
          <a:xfrm>
            <a:off x="1783794" y="1912995"/>
            <a:ext cx="1482730" cy="147834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C:\Users\amy.ball\Downloads\glacier-2159261_192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481" r="27015"/>
          <a:stretch/>
        </p:blipFill>
        <p:spPr bwMode="auto">
          <a:xfrm>
            <a:off x="3430025" y="1432197"/>
            <a:ext cx="1452058" cy="1461980"/>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82083" y="3307367"/>
            <a:ext cx="1130077" cy="0"/>
          </a:xfrm>
          <a:prstGeom prst="straightConnector1">
            <a:avLst/>
          </a:prstGeom>
          <a:ln w="136525">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7" descr="C:\Users\amy.ball\Downloads\pebbles-1842329_192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800" r="29167" b="6360"/>
          <a:stretch/>
        </p:blipFill>
        <p:spPr bwMode="auto">
          <a:xfrm>
            <a:off x="7072926" y="2484754"/>
            <a:ext cx="1801749" cy="181317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lh3.googleusercontent.com/-GZiiRPpsJPk/UCKd-OYjRfI/AAAAAAAAIng/9VW-AEFFg08/s720/00065%2525201sqcmx9%252520sand%252520collage.jpg"/>
          <p:cNvPicPr>
            <a:picLocks noChangeAspect="1" noChangeArrowheads="1"/>
          </p:cNvPicPr>
          <p:nvPr/>
        </p:nvPicPr>
        <p:blipFill rotWithShape="1">
          <a:blip r:embed="rId15">
            <a:extLst>
              <a:ext uri="{28A0092B-C50C-407E-A947-70E740481C1C}">
                <a14:useLocalDpi xmlns:a14="http://schemas.microsoft.com/office/drawing/2010/main" val="0"/>
              </a:ext>
            </a:extLst>
          </a:blip>
          <a:srcRect l="35677" t="36633" r="36003" b="35684"/>
          <a:stretch/>
        </p:blipFill>
        <p:spPr bwMode="auto">
          <a:xfrm>
            <a:off x="5608267" y="3285290"/>
            <a:ext cx="1808566" cy="1767936"/>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811211" y="4543922"/>
            <a:ext cx="1043074" cy="523220"/>
          </a:xfrm>
          <a:prstGeom prst="rect">
            <a:avLst/>
          </a:prstGeom>
          <a:noFill/>
        </p:spPr>
        <p:txBody>
          <a:bodyPr wrap="square" rtlCol="0">
            <a:spAutoFit/>
          </a:bodyPr>
          <a:lstStyle/>
          <a:p>
            <a:r>
              <a:rPr lang="en-GB" sz="2800" b="1" dirty="0"/>
              <a:t>Sand</a:t>
            </a:r>
          </a:p>
        </p:txBody>
      </p:sp>
      <p:sp>
        <p:nvSpPr>
          <p:cNvPr id="43" name="TextBox 42"/>
          <p:cNvSpPr txBox="1"/>
          <p:nvPr/>
        </p:nvSpPr>
        <p:spPr>
          <a:xfrm>
            <a:off x="7297824" y="3078750"/>
            <a:ext cx="1409084" cy="523220"/>
          </a:xfrm>
          <a:prstGeom prst="rect">
            <a:avLst/>
          </a:prstGeom>
          <a:noFill/>
        </p:spPr>
        <p:txBody>
          <a:bodyPr wrap="square" rtlCol="0">
            <a:spAutoFit/>
          </a:bodyPr>
          <a:lstStyle/>
          <a:p>
            <a:r>
              <a:rPr lang="en-GB" sz="2800" b="1" dirty="0">
                <a:solidFill>
                  <a:schemeClr val="bg1"/>
                </a:solidFill>
              </a:rPr>
              <a:t>Pebbles</a:t>
            </a:r>
          </a:p>
        </p:txBody>
      </p:sp>
      <p:sp>
        <p:nvSpPr>
          <p:cNvPr id="44" name="TextBox 43"/>
          <p:cNvSpPr txBox="1"/>
          <p:nvPr/>
        </p:nvSpPr>
        <p:spPr>
          <a:xfrm>
            <a:off x="7442830" y="1538189"/>
            <a:ext cx="1689308" cy="523220"/>
          </a:xfrm>
          <a:prstGeom prst="rect">
            <a:avLst/>
          </a:prstGeom>
          <a:noFill/>
        </p:spPr>
        <p:txBody>
          <a:bodyPr wrap="square" rtlCol="0">
            <a:spAutoFit/>
          </a:bodyPr>
          <a:lstStyle/>
          <a:p>
            <a:r>
              <a:rPr lang="en-GB" sz="2800" b="1" dirty="0"/>
              <a:t>Boulders</a:t>
            </a:r>
          </a:p>
        </p:txBody>
      </p:sp>
      <p:sp>
        <p:nvSpPr>
          <p:cNvPr id="9" name="Rectangle 8"/>
          <p:cNvSpPr/>
          <p:nvPr/>
        </p:nvSpPr>
        <p:spPr>
          <a:xfrm>
            <a:off x="155071" y="5836539"/>
            <a:ext cx="8420811" cy="738664"/>
          </a:xfrm>
          <a:prstGeom prst="rect">
            <a:avLst/>
          </a:prstGeom>
        </p:spPr>
        <p:txBody>
          <a:bodyPr wrap="square" lIns="91440" tIns="45720" rIns="91440" bIns="45720" anchor="t">
            <a:spAutoFit/>
          </a:bodyPr>
          <a:lstStyle/>
          <a:p>
            <a:endParaRPr lang="en-GB" sz="1400" dirty="0"/>
          </a:p>
          <a:p>
            <a:r>
              <a:rPr lang="en-GB" sz="2800" b="1" dirty="0">
                <a:solidFill>
                  <a:srgbClr val="2BB8C9"/>
                </a:solidFill>
              </a:rPr>
              <a:t>EROSION</a:t>
            </a:r>
            <a:r>
              <a:rPr lang="en-GB" sz="2400" dirty="0"/>
              <a:t> - </a:t>
            </a:r>
            <a:r>
              <a:rPr lang="en-GB" sz="2400" dirty="0">
                <a:ea typeface="+mn-lt"/>
                <a:cs typeface="+mn-lt"/>
              </a:rPr>
              <a:t>The action of water or ice wearing away rocks</a:t>
            </a:r>
          </a:p>
        </p:txBody>
      </p:sp>
      <p:pic>
        <p:nvPicPr>
          <p:cNvPr id="8194"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5543" t="14198" r="5154" b="31252"/>
          <a:stretch/>
        </p:blipFill>
        <p:spPr bwMode="auto">
          <a:xfrm>
            <a:off x="182918" y="424070"/>
            <a:ext cx="6522682" cy="8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85161" y="1392645"/>
            <a:ext cx="2827821" cy="278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6652" y="4397281"/>
            <a:ext cx="2428149" cy="21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03341" y="1738578"/>
            <a:ext cx="2191460" cy="707886"/>
          </a:xfrm>
          <a:prstGeom prst="rect">
            <a:avLst/>
          </a:prstGeom>
          <a:noFill/>
        </p:spPr>
        <p:txBody>
          <a:bodyPr wrap="square" rtlCol="0">
            <a:spAutoFit/>
          </a:bodyPr>
          <a:lstStyle/>
          <a:p>
            <a:r>
              <a:rPr lang="en-GB" sz="2000" b="1" dirty="0"/>
              <a:t>Grand Canyon,  Arizona</a:t>
            </a:r>
          </a:p>
        </p:txBody>
      </p:sp>
      <p:sp>
        <p:nvSpPr>
          <p:cNvPr id="14" name="TextBox 13"/>
          <p:cNvSpPr txBox="1"/>
          <p:nvPr/>
        </p:nvSpPr>
        <p:spPr>
          <a:xfrm>
            <a:off x="6317548" y="4509120"/>
            <a:ext cx="1529332" cy="707886"/>
          </a:xfrm>
          <a:prstGeom prst="rect">
            <a:avLst/>
          </a:prstGeom>
          <a:noFill/>
        </p:spPr>
        <p:txBody>
          <a:bodyPr wrap="square" rtlCol="0">
            <a:spAutoFit/>
          </a:bodyPr>
          <a:lstStyle/>
          <a:p>
            <a:r>
              <a:rPr lang="en-GB" sz="2000" b="1" dirty="0"/>
              <a:t>Layers in sandstone</a:t>
            </a:r>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36" y="2092521"/>
            <a:ext cx="5889625" cy="4024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854000" y="1789043"/>
            <a:ext cx="2934024" cy="1015663"/>
          </a:xfrm>
          <a:prstGeom prst="rect">
            <a:avLst/>
          </a:prstGeom>
          <a:noFill/>
        </p:spPr>
        <p:txBody>
          <a:bodyPr wrap="square" rtlCol="0">
            <a:spAutoFit/>
          </a:bodyPr>
          <a:lstStyle/>
          <a:p>
            <a:r>
              <a:rPr lang="en-GB" sz="2000" b="1" dirty="0"/>
              <a:t>Eroded material is transported by rivers, glaciers and wind</a:t>
            </a:r>
          </a:p>
        </p:txBody>
      </p:sp>
      <p:sp>
        <p:nvSpPr>
          <p:cNvPr id="17" name="TextBox 16"/>
          <p:cNvSpPr txBox="1"/>
          <p:nvPr/>
        </p:nvSpPr>
        <p:spPr>
          <a:xfrm>
            <a:off x="4572000" y="1840587"/>
            <a:ext cx="2026660" cy="707886"/>
          </a:xfrm>
          <a:prstGeom prst="rect">
            <a:avLst/>
          </a:prstGeom>
          <a:noFill/>
        </p:spPr>
        <p:txBody>
          <a:bodyPr wrap="square" rtlCol="0">
            <a:spAutoFit/>
          </a:bodyPr>
          <a:lstStyle/>
          <a:p>
            <a:r>
              <a:rPr lang="en-GB" sz="2000" b="1" dirty="0"/>
              <a:t>Sediment settles into layers</a:t>
            </a:r>
          </a:p>
        </p:txBody>
      </p:sp>
      <p:sp>
        <p:nvSpPr>
          <p:cNvPr id="18" name="TextBox 17"/>
          <p:cNvSpPr txBox="1"/>
          <p:nvPr/>
        </p:nvSpPr>
        <p:spPr>
          <a:xfrm>
            <a:off x="281695" y="5717394"/>
            <a:ext cx="4392488" cy="923330"/>
          </a:xfrm>
          <a:prstGeom prst="rect">
            <a:avLst/>
          </a:prstGeom>
          <a:noFill/>
        </p:spPr>
        <p:txBody>
          <a:bodyPr wrap="square" rtlCol="0">
            <a:spAutoFit/>
          </a:bodyPr>
          <a:lstStyle/>
          <a:p>
            <a:r>
              <a:rPr lang="en-GB" sz="1700" b="1" dirty="0"/>
              <a:t>Sediment is compacted and cemented into </a:t>
            </a:r>
            <a:r>
              <a:rPr lang="en-GB" sz="3600" b="1" dirty="0">
                <a:solidFill>
                  <a:srgbClr val="A6D670"/>
                </a:solidFill>
              </a:rPr>
              <a:t>SEDIMENTARY ROCK</a:t>
            </a:r>
          </a:p>
        </p:txBody>
      </p:sp>
      <p:sp>
        <p:nvSpPr>
          <p:cNvPr id="11" name="TextBox 10"/>
          <p:cNvSpPr txBox="1"/>
          <p:nvPr/>
        </p:nvSpPr>
        <p:spPr>
          <a:xfrm>
            <a:off x="7789437" y="6486836"/>
            <a:ext cx="1448660" cy="307777"/>
          </a:xfrm>
          <a:prstGeom prst="rect">
            <a:avLst/>
          </a:prstGeom>
          <a:noFill/>
        </p:spPr>
        <p:txBody>
          <a:bodyPr wrap="square" rtlCol="0">
            <a:spAutoFit/>
          </a:bodyPr>
          <a:lstStyle/>
          <a:p>
            <a:r>
              <a:rPr lang="en-GB" sz="1400" dirty="0"/>
              <a:t>sandatlas.org</a:t>
            </a:r>
          </a:p>
        </p:txBody>
      </p:sp>
      <p:pic>
        <p:nvPicPr>
          <p:cNvPr id="92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982" t="9883" r="16234" b="22103"/>
          <a:stretch/>
        </p:blipFill>
        <p:spPr bwMode="auto">
          <a:xfrm>
            <a:off x="241517" y="238539"/>
            <a:ext cx="5788222" cy="15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0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416193"/>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3018193" y="1036590"/>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708" y="3725650"/>
            <a:ext cx="2592288" cy="461665"/>
          </a:xfrm>
          <a:prstGeom prst="rect">
            <a:avLst/>
          </a:prstGeom>
          <a:noFill/>
        </p:spPr>
        <p:txBody>
          <a:bodyPr wrap="square" rtlCol="0">
            <a:spAutoFit/>
          </a:bodyPr>
          <a:lstStyle/>
          <a:p>
            <a:r>
              <a:rPr lang="en-GB" sz="2400" b="1" dirty="0"/>
              <a:t>Desert sand dunes</a:t>
            </a:r>
          </a:p>
        </p:txBody>
      </p:sp>
      <p:sp>
        <p:nvSpPr>
          <p:cNvPr id="19" name="TextBox 18"/>
          <p:cNvSpPr txBox="1"/>
          <p:nvPr/>
        </p:nvSpPr>
        <p:spPr>
          <a:xfrm>
            <a:off x="3145221" y="3149201"/>
            <a:ext cx="1841840" cy="461665"/>
          </a:xfrm>
          <a:prstGeom prst="rect">
            <a:avLst/>
          </a:prstGeom>
          <a:noFill/>
        </p:spPr>
        <p:txBody>
          <a:bodyPr wrap="square" rtlCol="0">
            <a:spAutoFit/>
          </a:bodyPr>
          <a:lstStyle/>
          <a:p>
            <a:r>
              <a:rPr lang="en-GB" sz="2400" b="1" dirty="0"/>
              <a:t>River delta</a:t>
            </a:r>
          </a:p>
        </p:txBody>
      </p:sp>
      <p:sp>
        <p:nvSpPr>
          <p:cNvPr id="20" name="TextBox 19"/>
          <p:cNvSpPr txBox="1"/>
          <p:nvPr/>
        </p:nvSpPr>
        <p:spPr>
          <a:xfrm>
            <a:off x="7576335" y="1959786"/>
            <a:ext cx="1200317" cy="830997"/>
          </a:xfrm>
          <a:prstGeom prst="rect">
            <a:avLst/>
          </a:prstGeom>
          <a:noFill/>
        </p:spPr>
        <p:txBody>
          <a:bodyPr wrap="square" rtlCol="0">
            <a:spAutoFit/>
          </a:bodyPr>
          <a:lstStyle/>
          <a:p>
            <a:r>
              <a:rPr lang="en-GB" sz="2400" b="1" dirty="0"/>
              <a:t>Coral reefs</a:t>
            </a:r>
          </a:p>
        </p:txBody>
      </p:sp>
      <p:sp>
        <p:nvSpPr>
          <p:cNvPr id="21" name="TextBox 20"/>
          <p:cNvSpPr txBox="1"/>
          <p:nvPr/>
        </p:nvSpPr>
        <p:spPr>
          <a:xfrm>
            <a:off x="7205882" y="5460053"/>
            <a:ext cx="1731726" cy="830997"/>
          </a:xfrm>
          <a:prstGeom prst="rect">
            <a:avLst/>
          </a:prstGeom>
          <a:noFill/>
        </p:spPr>
        <p:txBody>
          <a:bodyPr wrap="square" rtlCol="0">
            <a:spAutoFit/>
          </a:bodyPr>
          <a:lstStyle/>
          <a:p>
            <a:pPr algn="ctr"/>
            <a:r>
              <a:rPr lang="en-GB" sz="2400" b="1" dirty="0"/>
              <a:t>Beach &amp; shallow sea</a:t>
            </a:r>
          </a:p>
        </p:txBody>
      </p:sp>
      <p:sp>
        <p:nvSpPr>
          <p:cNvPr id="22" name="TextBox 21"/>
          <p:cNvSpPr txBox="1"/>
          <p:nvPr/>
        </p:nvSpPr>
        <p:spPr>
          <a:xfrm>
            <a:off x="4858255" y="3711441"/>
            <a:ext cx="2012992" cy="830997"/>
          </a:xfrm>
          <a:prstGeom prst="rect">
            <a:avLst/>
          </a:prstGeom>
          <a:noFill/>
        </p:spPr>
        <p:txBody>
          <a:bodyPr wrap="square" rtlCol="0">
            <a:spAutoFit/>
          </a:bodyPr>
          <a:lstStyle/>
          <a:p>
            <a:pPr algn="ctr"/>
            <a:r>
              <a:rPr lang="en-GB" sz="2400" b="1" dirty="0"/>
              <a:t>Coastal sand dunes</a:t>
            </a:r>
          </a:p>
        </p:txBody>
      </p:sp>
      <p:sp>
        <p:nvSpPr>
          <p:cNvPr id="23" name="TextBox 22"/>
          <p:cNvSpPr txBox="1"/>
          <p:nvPr/>
        </p:nvSpPr>
        <p:spPr>
          <a:xfrm>
            <a:off x="2784284" y="5937108"/>
            <a:ext cx="1816428" cy="830997"/>
          </a:xfrm>
          <a:prstGeom prst="rect">
            <a:avLst/>
          </a:prstGeom>
          <a:noFill/>
        </p:spPr>
        <p:txBody>
          <a:bodyPr wrap="square" rtlCol="0">
            <a:spAutoFit/>
          </a:bodyPr>
          <a:lstStyle/>
          <a:p>
            <a:pPr algn="ctr"/>
            <a:r>
              <a:rPr lang="en-GB" sz="2400" b="1" dirty="0"/>
              <a:t>River beds &amp; banks</a:t>
            </a:r>
          </a:p>
        </p:txBody>
      </p:sp>
      <p:sp>
        <p:nvSpPr>
          <p:cNvPr id="24" name="TextBox 23"/>
          <p:cNvSpPr txBox="1"/>
          <p:nvPr/>
        </p:nvSpPr>
        <p:spPr>
          <a:xfrm>
            <a:off x="475014" y="6291050"/>
            <a:ext cx="2440801" cy="461665"/>
          </a:xfrm>
          <a:prstGeom prst="rect">
            <a:avLst/>
          </a:prstGeom>
          <a:noFill/>
        </p:spPr>
        <p:txBody>
          <a:bodyPr wrap="square" rtlCol="0">
            <a:spAutoFit/>
          </a:bodyPr>
          <a:lstStyle/>
          <a:p>
            <a:r>
              <a:rPr lang="en-GB" sz="2400" b="1" dirty="0"/>
              <a:t>Glacial moraine</a:t>
            </a:r>
          </a:p>
        </p:txBody>
      </p:sp>
      <p:sp>
        <p:nvSpPr>
          <p:cNvPr id="2" name="TextBox 1"/>
          <p:cNvSpPr txBox="1"/>
          <p:nvPr/>
        </p:nvSpPr>
        <p:spPr>
          <a:xfrm>
            <a:off x="168042" y="266275"/>
            <a:ext cx="7500301" cy="1446550"/>
          </a:xfrm>
          <a:prstGeom prst="rect">
            <a:avLst/>
          </a:prstGeom>
          <a:noFill/>
        </p:spPr>
        <p:txBody>
          <a:bodyPr wrap="square" rtlCol="0">
            <a:spAutoFit/>
          </a:bodyPr>
          <a:lstStyle/>
          <a:p>
            <a:r>
              <a:rPr lang="en-GB" sz="4400" dirty="0">
                <a:solidFill>
                  <a:schemeClr val="bg1"/>
                </a:solidFill>
                <a:latin typeface="Pompiere " panose="02000000000000000000" pitchFamily="2" charset="0"/>
              </a:rPr>
              <a:t>WHERE ARE SEDIMENTARY ROCKS FORMED?</a:t>
            </a:r>
          </a:p>
        </p:txBody>
      </p:sp>
    </p:spTree>
    <p:extLst>
      <p:ext uri="{BB962C8B-B14F-4D97-AF65-F5344CB8AC3E}">
        <p14:creationId xmlns:p14="http://schemas.microsoft.com/office/powerpoint/2010/main" val="404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837" y="275936"/>
            <a:ext cx="5842992" cy="1143000"/>
          </a:xfrm>
        </p:spPr>
        <p:txBody>
          <a:bodyPr>
            <a:noAutofit/>
          </a:bodyPr>
          <a:lstStyle/>
          <a:p>
            <a:pPr algn="l"/>
            <a:r>
              <a:rPr lang="en-GB" sz="6000" b="1" dirty="0">
                <a:solidFill>
                  <a:schemeClr val="bg1"/>
                </a:solidFill>
                <a:latin typeface="+mn-lt"/>
              </a:rPr>
              <a:t>ENVIRONMENTS</a:t>
            </a:r>
          </a:p>
        </p:txBody>
      </p:sp>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507862"/>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2858435" y="1292476"/>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8022" y="3896108"/>
            <a:ext cx="1798673" cy="338554"/>
          </a:xfrm>
          <a:prstGeom prst="rect">
            <a:avLst/>
          </a:prstGeom>
          <a:noFill/>
        </p:spPr>
        <p:txBody>
          <a:bodyPr wrap="square" rtlCol="0">
            <a:spAutoFit/>
          </a:bodyPr>
          <a:lstStyle/>
          <a:p>
            <a:r>
              <a:rPr lang="en-GB" sz="1600" b="1" dirty="0"/>
              <a:t>Desert sand dunes</a:t>
            </a:r>
          </a:p>
        </p:txBody>
      </p:sp>
      <p:sp>
        <p:nvSpPr>
          <p:cNvPr id="19" name="TextBox 18"/>
          <p:cNvSpPr txBox="1"/>
          <p:nvPr/>
        </p:nvSpPr>
        <p:spPr>
          <a:xfrm>
            <a:off x="3306224" y="3349555"/>
            <a:ext cx="1200317" cy="338554"/>
          </a:xfrm>
          <a:prstGeom prst="rect">
            <a:avLst/>
          </a:prstGeom>
          <a:noFill/>
        </p:spPr>
        <p:txBody>
          <a:bodyPr wrap="square" rtlCol="0">
            <a:spAutoFit/>
          </a:bodyPr>
          <a:lstStyle/>
          <a:p>
            <a:r>
              <a:rPr lang="en-GB" sz="1600" b="1" dirty="0"/>
              <a:t>River delta</a:t>
            </a:r>
          </a:p>
        </p:txBody>
      </p:sp>
      <p:sp>
        <p:nvSpPr>
          <p:cNvPr id="20" name="TextBox 19"/>
          <p:cNvSpPr txBox="1"/>
          <p:nvPr/>
        </p:nvSpPr>
        <p:spPr>
          <a:xfrm>
            <a:off x="7615304" y="1755316"/>
            <a:ext cx="1200317" cy="338554"/>
          </a:xfrm>
          <a:prstGeom prst="rect">
            <a:avLst/>
          </a:prstGeom>
          <a:noFill/>
        </p:spPr>
        <p:txBody>
          <a:bodyPr wrap="square" rtlCol="0">
            <a:spAutoFit/>
          </a:bodyPr>
          <a:lstStyle/>
          <a:p>
            <a:r>
              <a:rPr lang="en-GB" sz="1600" b="1" dirty="0"/>
              <a:t>Coral reefs</a:t>
            </a:r>
          </a:p>
        </p:txBody>
      </p:sp>
      <p:sp>
        <p:nvSpPr>
          <p:cNvPr id="21" name="TextBox 20"/>
          <p:cNvSpPr txBox="1"/>
          <p:nvPr/>
        </p:nvSpPr>
        <p:spPr>
          <a:xfrm>
            <a:off x="7740352" y="5577227"/>
            <a:ext cx="1227670" cy="584775"/>
          </a:xfrm>
          <a:prstGeom prst="rect">
            <a:avLst/>
          </a:prstGeom>
          <a:noFill/>
        </p:spPr>
        <p:txBody>
          <a:bodyPr wrap="square" rtlCol="0">
            <a:spAutoFit/>
          </a:bodyPr>
          <a:lstStyle/>
          <a:p>
            <a:r>
              <a:rPr lang="en-GB" sz="1600" b="1" dirty="0"/>
              <a:t>Beach &amp; shallow sea</a:t>
            </a:r>
          </a:p>
        </p:txBody>
      </p:sp>
      <p:sp>
        <p:nvSpPr>
          <p:cNvPr id="22" name="TextBox 21"/>
          <p:cNvSpPr txBox="1"/>
          <p:nvPr/>
        </p:nvSpPr>
        <p:spPr>
          <a:xfrm>
            <a:off x="4954332" y="4112987"/>
            <a:ext cx="1603684" cy="584775"/>
          </a:xfrm>
          <a:prstGeom prst="rect">
            <a:avLst/>
          </a:prstGeom>
          <a:noFill/>
        </p:spPr>
        <p:txBody>
          <a:bodyPr wrap="square" rtlCol="0">
            <a:spAutoFit/>
          </a:bodyPr>
          <a:lstStyle/>
          <a:p>
            <a:r>
              <a:rPr lang="en-GB" sz="1600" b="1" dirty="0"/>
              <a:t>Coastal sand dunes</a:t>
            </a:r>
          </a:p>
        </p:txBody>
      </p:sp>
      <p:sp>
        <p:nvSpPr>
          <p:cNvPr id="23" name="TextBox 22"/>
          <p:cNvSpPr txBox="1"/>
          <p:nvPr/>
        </p:nvSpPr>
        <p:spPr>
          <a:xfrm>
            <a:off x="2912536" y="6014053"/>
            <a:ext cx="1603684" cy="584775"/>
          </a:xfrm>
          <a:prstGeom prst="rect">
            <a:avLst/>
          </a:prstGeom>
          <a:noFill/>
        </p:spPr>
        <p:txBody>
          <a:bodyPr wrap="square" rtlCol="0">
            <a:spAutoFit/>
          </a:bodyPr>
          <a:lstStyle/>
          <a:p>
            <a:r>
              <a:rPr lang="en-GB" sz="1600" b="1" dirty="0"/>
              <a:t>River beds &amp; banks</a:t>
            </a:r>
          </a:p>
        </p:txBody>
      </p:sp>
      <p:sp>
        <p:nvSpPr>
          <p:cNvPr id="24" name="TextBox 23"/>
          <p:cNvSpPr txBox="1"/>
          <p:nvPr/>
        </p:nvSpPr>
        <p:spPr>
          <a:xfrm>
            <a:off x="635516" y="6352607"/>
            <a:ext cx="1603684" cy="338554"/>
          </a:xfrm>
          <a:prstGeom prst="rect">
            <a:avLst/>
          </a:prstGeom>
          <a:noFill/>
        </p:spPr>
        <p:txBody>
          <a:bodyPr wrap="square" rtlCol="0">
            <a:spAutoFit/>
          </a:bodyPr>
          <a:lstStyle/>
          <a:p>
            <a:r>
              <a:rPr lang="en-GB" sz="1600" b="1" dirty="0"/>
              <a:t>Glacial moraine</a:t>
            </a:r>
          </a:p>
        </p:txBody>
      </p:sp>
      <p:sp>
        <p:nvSpPr>
          <p:cNvPr id="17" name="Rectangle 16"/>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122"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0218" y="2241736"/>
            <a:ext cx="4655675" cy="31171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0244" y="1750089"/>
            <a:ext cx="2154748" cy="523220"/>
          </a:xfrm>
          <a:prstGeom prst="rect">
            <a:avLst/>
          </a:prstGeom>
          <a:noFill/>
        </p:spPr>
        <p:txBody>
          <a:bodyPr wrap="square" rtlCol="0">
            <a:spAutoFit/>
          </a:bodyPr>
          <a:lstStyle/>
          <a:p>
            <a:r>
              <a:rPr lang="en-GB" sz="1400" b="1" dirty="0"/>
              <a:t>Image: Wikimedia/Ian </a:t>
            </a:r>
            <a:r>
              <a:rPr lang="en-GB" sz="1400" b="1" dirty="0" err="1"/>
              <a:t>Stannard</a:t>
            </a:r>
            <a:endParaRPr lang="en-GB" sz="1400" b="1" dirty="0"/>
          </a:p>
        </p:txBody>
      </p:sp>
      <p:pic>
        <p:nvPicPr>
          <p:cNvPr id="5124" name="Picture 4" descr="File:Emiliania huxleyi coccolithophore (PLo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4" y="469236"/>
            <a:ext cx="2572160" cy="25721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File:Algal bloom 200406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516" y="4014788"/>
            <a:ext cx="3355074" cy="263832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2586038" y="4014788"/>
            <a:ext cx="4551514" cy="2019839"/>
          </a:xfrm>
          <a:custGeom>
            <a:avLst/>
            <a:gdLst>
              <a:gd name="connsiteX0" fmla="*/ 4171950 w 4551514"/>
              <a:gd name="connsiteY0" fmla="*/ 0 h 2019839"/>
              <a:gd name="connsiteX1" fmla="*/ 4143375 w 4551514"/>
              <a:gd name="connsiteY1" fmla="*/ 1928812 h 2019839"/>
              <a:gd name="connsiteX2" fmla="*/ 0 w 4551514"/>
              <a:gd name="connsiteY2" fmla="*/ 1528762 h 2019839"/>
            </a:gdLst>
            <a:ahLst/>
            <a:cxnLst>
              <a:cxn ang="0">
                <a:pos x="connsiteX0" y="connsiteY0"/>
              </a:cxn>
              <a:cxn ang="0">
                <a:pos x="connsiteX1" y="connsiteY1"/>
              </a:cxn>
              <a:cxn ang="0">
                <a:pos x="connsiteX2" y="connsiteY2"/>
              </a:cxn>
            </a:cxnLst>
            <a:rect l="l" t="t" r="r" b="b"/>
            <a:pathLst>
              <a:path w="4551514" h="2019839">
                <a:moveTo>
                  <a:pt x="4171950" y="0"/>
                </a:moveTo>
                <a:cubicBezTo>
                  <a:pt x="4505325" y="837009"/>
                  <a:pt x="4838700" y="1674018"/>
                  <a:pt x="4143375" y="1928812"/>
                </a:cubicBezTo>
                <a:cubicBezTo>
                  <a:pt x="3448050" y="2183606"/>
                  <a:pt x="1724025" y="1856184"/>
                  <a:pt x="0" y="1528762"/>
                </a:cubicBezTo>
              </a:path>
            </a:pathLst>
          </a:custGeom>
          <a:noFill/>
          <a:ln w="98425">
            <a:solidFill>
              <a:srgbClr val="2BB8C9"/>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24"/>
          <p:cNvSpPr/>
          <p:nvPr/>
        </p:nvSpPr>
        <p:spPr>
          <a:xfrm rot="17076070">
            <a:off x="1519079" y="3595777"/>
            <a:ext cx="2516773" cy="697120"/>
          </a:xfrm>
          <a:custGeom>
            <a:avLst/>
            <a:gdLst>
              <a:gd name="connsiteX0" fmla="*/ 4171950 w 4551514"/>
              <a:gd name="connsiteY0" fmla="*/ 0 h 2019839"/>
              <a:gd name="connsiteX1" fmla="*/ 4143375 w 4551514"/>
              <a:gd name="connsiteY1" fmla="*/ 1928812 h 2019839"/>
              <a:gd name="connsiteX2" fmla="*/ 0 w 4551514"/>
              <a:gd name="connsiteY2" fmla="*/ 1528762 h 2019839"/>
              <a:gd name="connsiteX0" fmla="*/ 6329363 w 6377655"/>
              <a:gd name="connsiteY0" fmla="*/ 0 h 635828"/>
              <a:gd name="connsiteX1" fmla="*/ 4143375 w 6377655"/>
              <a:gd name="connsiteY1" fmla="*/ 628650 h 635828"/>
              <a:gd name="connsiteX2" fmla="*/ 0 w 6377655"/>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543935"/>
              <a:gd name="connsiteX1" fmla="*/ 3943350 w 6329363"/>
              <a:gd name="connsiteY1" fmla="*/ 528638 h 543935"/>
              <a:gd name="connsiteX2" fmla="*/ 0 w 6329363"/>
              <a:gd name="connsiteY2" fmla="*/ 228600 h 543935"/>
              <a:gd name="connsiteX0" fmla="*/ 6329363 w 6329363"/>
              <a:gd name="connsiteY0" fmla="*/ 0 h 586836"/>
              <a:gd name="connsiteX1" fmla="*/ 3943350 w 6329363"/>
              <a:gd name="connsiteY1" fmla="*/ 528638 h 586836"/>
              <a:gd name="connsiteX2" fmla="*/ 0 w 6329363"/>
              <a:gd name="connsiteY2" fmla="*/ 228600 h 586836"/>
              <a:gd name="connsiteX0" fmla="*/ 6329363 w 6329363"/>
              <a:gd name="connsiteY0" fmla="*/ 0 h 697120"/>
              <a:gd name="connsiteX1" fmla="*/ 4027083 w 6329363"/>
              <a:gd name="connsiteY1" fmla="*/ 657226 h 697120"/>
              <a:gd name="connsiteX2" fmla="*/ 0 w 6329363"/>
              <a:gd name="connsiteY2" fmla="*/ 228600 h 697120"/>
            </a:gdLst>
            <a:ahLst/>
            <a:cxnLst>
              <a:cxn ang="0">
                <a:pos x="connsiteX0" y="connsiteY0"/>
              </a:cxn>
              <a:cxn ang="0">
                <a:pos x="connsiteX1" y="connsiteY1"/>
              </a:cxn>
              <a:cxn ang="0">
                <a:pos x="connsiteX2" y="connsiteY2"/>
              </a:cxn>
            </a:cxnLst>
            <a:rect l="l" t="t" r="r" b="b"/>
            <a:pathLst>
              <a:path w="6329363" h="697120">
                <a:moveTo>
                  <a:pt x="6329363" y="0"/>
                </a:moveTo>
                <a:cubicBezTo>
                  <a:pt x="4891088" y="551259"/>
                  <a:pt x="5053402" y="519113"/>
                  <a:pt x="4027083" y="657226"/>
                </a:cubicBezTo>
                <a:cubicBezTo>
                  <a:pt x="3000764" y="795339"/>
                  <a:pt x="1724025" y="556022"/>
                  <a:pt x="0" y="228600"/>
                </a:cubicBezTo>
              </a:path>
            </a:pathLst>
          </a:custGeom>
          <a:noFill/>
          <a:ln w="98425">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p:cNvSpPr txBox="1"/>
          <p:nvPr/>
        </p:nvSpPr>
        <p:spPr>
          <a:xfrm>
            <a:off x="490436" y="102020"/>
            <a:ext cx="3202062" cy="307777"/>
          </a:xfrm>
          <a:prstGeom prst="rect">
            <a:avLst/>
          </a:prstGeom>
          <a:noFill/>
        </p:spPr>
        <p:txBody>
          <a:bodyPr wrap="square" rtlCol="0">
            <a:spAutoFit/>
          </a:bodyPr>
          <a:lstStyle/>
          <a:p>
            <a:r>
              <a:rPr lang="en-GB" sz="1400" dirty="0"/>
              <a:t>Image: Wikimedia/PLOS Biology</a:t>
            </a:r>
          </a:p>
        </p:txBody>
      </p:sp>
      <p:sp>
        <p:nvSpPr>
          <p:cNvPr id="27" name="TextBox 26"/>
          <p:cNvSpPr txBox="1"/>
          <p:nvPr/>
        </p:nvSpPr>
        <p:spPr>
          <a:xfrm>
            <a:off x="241525" y="3060681"/>
            <a:ext cx="3496130" cy="954107"/>
          </a:xfrm>
          <a:prstGeom prst="rect">
            <a:avLst/>
          </a:prstGeom>
          <a:noFill/>
        </p:spPr>
        <p:txBody>
          <a:bodyPr wrap="square" rtlCol="0">
            <a:spAutoFit/>
          </a:bodyPr>
          <a:lstStyle/>
          <a:p>
            <a:r>
              <a:rPr lang="en-GB" sz="2800" b="1" dirty="0"/>
              <a:t>Microscopic plankton (</a:t>
            </a:r>
            <a:r>
              <a:rPr lang="en-GB" sz="2800" b="1" dirty="0" err="1"/>
              <a:t>coccolithophore</a:t>
            </a:r>
            <a:r>
              <a:rPr lang="en-GB" sz="2800" b="1" dirty="0"/>
              <a:t>)</a:t>
            </a:r>
          </a:p>
        </p:txBody>
      </p:sp>
      <p:sp>
        <p:nvSpPr>
          <p:cNvPr id="28" name="TextBox 27"/>
          <p:cNvSpPr txBox="1"/>
          <p:nvPr/>
        </p:nvSpPr>
        <p:spPr>
          <a:xfrm>
            <a:off x="4318208" y="4701541"/>
            <a:ext cx="2060820" cy="1200329"/>
          </a:xfrm>
          <a:prstGeom prst="rect">
            <a:avLst/>
          </a:prstGeom>
          <a:noFill/>
        </p:spPr>
        <p:txBody>
          <a:bodyPr wrap="square" rtlCol="0">
            <a:spAutoFit/>
          </a:bodyPr>
          <a:lstStyle/>
          <a:p>
            <a:r>
              <a:rPr lang="en-GB" sz="3600" b="1" dirty="0">
                <a:solidFill>
                  <a:schemeClr val="bg1"/>
                </a:solidFill>
              </a:rPr>
              <a:t>Chalk cliffs</a:t>
            </a:r>
          </a:p>
        </p:txBody>
      </p:sp>
      <p:sp>
        <p:nvSpPr>
          <p:cNvPr id="29" name="TextBox 28"/>
          <p:cNvSpPr txBox="1"/>
          <p:nvPr/>
        </p:nvSpPr>
        <p:spPr>
          <a:xfrm>
            <a:off x="635516" y="6073823"/>
            <a:ext cx="3020290" cy="523220"/>
          </a:xfrm>
          <a:prstGeom prst="rect">
            <a:avLst/>
          </a:prstGeom>
          <a:noFill/>
        </p:spPr>
        <p:txBody>
          <a:bodyPr wrap="square" rtlCol="0">
            <a:spAutoFit/>
          </a:bodyPr>
          <a:lstStyle/>
          <a:p>
            <a:r>
              <a:rPr lang="en-GB" sz="2800" b="1" dirty="0">
                <a:solidFill>
                  <a:schemeClr val="bg1"/>
                </a:solidFill>
              </a:rPr>
              <a:t>Bloom of plankton</a:t>
            </a:r>
          </a:p>
        </p:txBody>
      </p:sp>
      <p:pic>
        <p:nvPicPr>
          <p:cNvPr id="1126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7509" t="18601" r="10720" b="37283"/>
          <a:stretch/>
        </p:blipFill>
        <p:spPr bwMode="auto">
          <a:xfrm>
            <a:off x="4954332" y="622852"/>
            <a:ext cx="3010163" cy="11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3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292079" y="1757454"/>
            <a:ext cx="3560045" cy="954107"/>
          </a:xfrm>
          <a:prstGeom prst="rect">
            <a:avLst/>
          </a:prstGeom>
          <a:noFill/>
        </p:spPr>
        <p:txBody>
          <a:bodyPr wrap="square" rtlCol="0">
            <a:spAutoFit/>
          </a:bodyPr>
          <a:lstStyle/>
          <a:p>
            <a:r>
              <a:rPr lang="en-GB" sz="3200" b="1" dirty="0">
                <a:solidFill>
                  <a:srgbClr val="D45242"/>
                </a:solidFill>
              </a:rPr>
              <a:t>IMPERMEABLE</a:t>
            </a:r>
            <a:r>
              <a:rPr lang="en-GB" sz="3200" dirty="0">
                <a:solidFill>
                  <a:srgbClr val="D45242"/>
                </a:solidFill>
              </a:rPr>
              <a:t> – </a:t>
            </a:r>
            <a:r>
              <a:rPr lang="en-GB" sz="2400" dirty="0">
                <a:solidFill>
                  <a:srgbClr val="D45242"/>
                </a:solidFill>
              </a:rPr>
              <a:t>not enough space for water</a:t>
            </a:r>
          </a:p>
        </p:txBody>
      </p:sp>
      <p:sp>
        <p:nvSpPr>
          <p:cNvPr id="147" name="TextBox 146"/>
          <p:cNvSpPr txBox="1"/>
          <p:nvPr/>
        </p:nvSpPr>
        <p:spPr>
          <a:xfrm>
            <a:off x="1879287" y="5839456"/>
            <a:ext cx="3412792" cy="954107"/>
          </a:xfrm>
          <a:prstGeom prst="rect">
            <a:avLst/>
          </a:prstGeom>
          <a:noFill/>
        </p:spPr>
        <p:txBody>
          <a:bodyPr wrap="square" rtlCol="0">
            <a:spAutoFit/>
          </a:bodyPr>
          <a:lstStyle/>
          <a:p>
            <a:r>
              <a:rPr lang="en-GB" sz="3200" b="1" dirty="0">
                <a:solidFill>
                  <a:srgbClr val="2BB8C9"/>
                </a:solidFill>
              </a:rPr>
              <a:t>PERMEABLE</a:t>
            </a:r>
            <a:r>
              <a:rPr lang="en-GB" sz="3200" dirty="0">
                <a:solidFill>
                  <a:srgbClr val="2BB8C9"/>
                </a:solidFill>
              </a:rPr>
              <a:t> </a:t>
            </a:r>
            <a:r>
              <a:rPr lang="en-GB" sz="3200" b="1" dirty="0">
                <a:solidFill>
                  <a:srgbClr val="2BB8C9"/>
                </a:solidFill>
              </a:rPr>
              <a:t>-</a:t>
            </a:r>
            <a:r>
              <a:rPr lang="en-GB" b="1" dirty="0">
                <a:solidFill>
                  <a:srgbClr val="2BB8C9"/>
                </a:solidFill>
              </a:rPr>
              <a:t> </a:t>
            </a:r>
            <a:r>
              <a:rPr lang="en-GB" sz="2400" b="1" dirty="0">
                <a:solidFill>
                  <a:srgbClr val="2BB8C9"/>
                </a:solidFill>
              </a:rPr>
              <a:t>water can be absorbed</a:t>
            </a:r>
          </a:p>
        </p:txBody>
      </p:sp>
      <p:pic>
        <p:nvPicPr>
          <p:cNvPr id="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423" y="2661715"/>
            <a:ext cx="3074091" cy="29912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0" name="Group 149"/>
          <p:cNvGrpSpPr>
            <a:grpSpLocks noChangeAspect="1"/>
          </p:cNvGrpSpPr>
          <p:nvPr/>
        </p:nvGrpSpPr>
        <p:grpSpPr>
          <a:xfrm>
            <a:off x="1421765" y="2188888"/>
            <a:ext cx="3024336" cy="3696425"/>
            <a:chOff x="4818877" y="580792"/>
            <a:chExt cx="1572839" cy="1922366"/>
          </a:xfrm>
          <a:effectLst>
            <a:outerShdw blurRad="50800" dist="38100" dir="2700000" algn="tl" rotWithShape="0">
              <a:prstClr val="black">
                <a:alpha val="40000"/>
              </a:prstClr>
            </a:outerShdw>
          </a:effectLst>
        </p:grpSpPr>
        <p:sp>
          <p:nvSpPr>
            <p:cNvPr id="151" name="Oval 150"/>
            <p:cNvSpPr/>
            <p:nvPr/>
          </p:nvSpPr>
          <p:spPr>
            <a:xfrm>
              <a:off x="4835520" y="757431"/>
              <a:ext cx="1556196" cy="15121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oup 151"/>
            <p:cNvGrpSpPr/>
            <p:nvPr/>
          </p:nvGrpSpPr>
          <p:grpSpPr>
            <a:xfrm>
              <a:off x="4818877" y="580792"/>
              <a:ext cx="1556196" cy="1922366"/>
              <a:chOff x="4416696" y="576274"/>
              <a:chExt cx="1556196" cy="1922366"/>
            </a:xfrm>
            <a:effectLst/>
          </p:grpSpPr>
          <p:grpSp>
            <p:nvGrpSpPr>
              <p:cNvPr id="153" name="Group 152"/>
              <p:cNvGrpSpPr/>
              <p:nvPr/>
            </p:nvGrpSpPr>
            <p:grpSpPr>
              <a:xfrm>
                <a:off x="4416696" y="756946"/>
                <a:ext cx="1556196" cy="1512169"/>
                <a:chOff x="4255147" y="1280591"/>
                <a:chExt cx="1556196" cy="1512169"/>
              </a:xfrm>
            </p:grpSpPr>
            <p:grpSp>
              <p:nvGrpSpPr>
                <p:cNvPr id="157" name="Group 156"/>
                <p:cNvGrpSpPr>
                  <a:grpSpLocks noChangeAspect="1"/>
                </p:cNvGrpSpPr>
                <p:nvPr/>
              </p:nvGrpSpPr>
              <p:grpSpPr>
                <a:xfrm>
                  <a:off x="4365104" y="1418591"/>
                  <a:ext cx="1409714" cy="1245504"/>
                  <a:chOff x="3847077" y="384025"/>
                  <a:chExt cx="2580292" cy="2279729"/>
                </a:xfrm>
              </p:grpSpPr>
              <p:sp>
                <p:nvSpPr>
                  <p:cNvPr id="168" name="Freeform 167"/>
                  <p:cNvSpPr/>
                  <p:nvPr/>
                </p:nvSpPr>
                <p:spPr>
                  <a:xfrm rot="19703634">
                    <a:off x="5025928" y="2275500"/>
                    <a:ext cx="502441" cy="388254"/>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eform 168"/>
                  <p:cNvSpPr/>
                  <p:nvPr/>
                </p:nvSpPr>
                <p:spPr>
                  <a:xfrm>
                    <a:off x="5047021" y="1256002"/>
                    <a:ext cx="587710" cy="999232"/>
                  </a:xfrm>
                  <a:custGeom>
                    <a:avLst/>
                    <a:gdLst>
                      <a:gd name="connsiteX0" fmla="*/ 144961 w 587710"/>
                      <a:gd name="connsiteY0" fmla="*/ 971750 h 999232"/>
                      <a:gd name="connsiteX1" fmla="*/ 30661 w 587710"/>
                      <a:gd name="connsiteY1" fmla="*/ 790775 h 999232"/>
                      <a:gd name="connsiteX2" fmla="*/ 116386 w 587710"/>
                      <a:gd name="connsiteY2" fmla="*/ 657425 h 999232"/>
                      <a:gd name="connsiteX3" fmla="*/ 40186 w 587710"/>
                      <a:gd name="connsiteY3" fmla="*/ 562175 h 999232"/>
                      <a:gd name="connsiteX4" fmla="*/ 106861 w 587710"/>
                      <a:gd name="connsiteY4" fmla="*/ 457400 h 999232"/>
                      <a:gd name="connsiteX5" fmla="*/ 2086 w 587710"/>
                      <a:gd name="connsiteY5" fmla="*/ 152600 h 999232"/>
                      <a:gd name="connsiteX6" fmla="*/ 221161 w 587710"/>
                      <a:gd name="connsiteY6" fmla="*/ 200 h 999232"/>
                      <a:gd name="connsiteX7" fmla="*/ 564061 w 587710"/>
                      <a:gd name="connsiteY7" fmla="*/ 181175 h 999232"/>
                      <a:gd name="connsiteX8" fmla="*/ 535486 w 587710"/>
                      <a:gd name="connsiteY8" fmla="*/ 619325 h 999232"/>
                      <a:gd name="connsiteX9" fmla="*/ 354511 w 587710"/>
                      <a:gd name="connsiteY9" fmla="*/ 962225 h 999232"/>
                      <a:gd name="connsiteX10" fmla="*/ 144961 w 587710"/>
                      <a:gd name="connsiteY10" fmla="*/ 971750 h 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10" h="999232">
                        <a:moveTo>
                          <a:pt x="144961" y="971750"/>
                        </a:moveTo>
                        <a:cubicBezTo>
                          <a:pt x="90986" y="943175"/>
                          <a:pt x="35423" y="843162"/>
                          <a:pt x="30661" y="790775"/>
                        </a:cubicBezTo>
                        <a:cubicBezTo>
                          <a:pt x="25899" y="738388"/>
                          <a:pt x="114798" y="695525"/>
                          <a:pt x="116386" y="657425"/>
                        </a:cubicBezTo>
                        <a:cubicBezTo>
                          <a:pt x="117974" y="619325"/>
                          <a:pt x="41773" y="595512"/>
                          <a:pt x="40186" y="562175"/>
                        </a:cubicBezTo>
                        <a:cubicBezTo>
                          <a:pt x="38599" y="528838"/>
                          <a:pt x="113211" y="525662"/>
                          <a:pt x="106861" y="457400"/>
                        </a:cubicBezTo>
                        <a:cubicBezTo>
                          <a:pt x="100511" y="389137"/>
                          <a:pt x="-16964" y="228800"/>
                          <a:pt x="2086" y="152600"/>
                        </a:cubicBezTo>
                        <a:cubicBezTo>
                          <a:pt x="21136" y="76400"/>
                          <a:pt x="127499" y="-4562"/>
                          <a:pt x="221161" y="200"/>
                        </a:cubicBezTo>
                        <a:cubicBezTo>
                          <a:pt x="314823" y="4962"/>
                          <a:pt x="511674" y="77988"/>
                          <a:pt x="564061" y="181175"/>
                        </a:cubicBezTo>
                        <a:cubicBezTo>
                          <a:pt x="616448" y="284362"/>
                          <a:pt x="570411" y="489150"/>
                          <a:pt x="535486" y="619325"/>
                        </a:cubicBezTo>
                        <a:cubicBezTo>
                          <a:pt x="500561" y="749500"/>
                          <a:pt x="418011" y="905075"/>
                          <a:pt x="354511" y="962225"/>
                        </a:cubicBezTo>
                        <a:cubicBezTo>
                          <a:pt x="291011" y="1019375"/>
                          <a:pt x="198936" y="1000325"/>
                          <a:pt x="144961" y="97175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reeform 169"/>
                  <p:cNvSpPr/>
                  <p:nvPr/>
                </p:nvSpPr>
                <p:spPr>
                  <a:xfrm>
                    <a:off x="5552282" y="2041409"/>
                    <a:ext cx="247702" cy="347156"/>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170"/>
                  <p:cNvSpPr/>
                  <p:nvPr/>
                </p:nvSpPr>
                <p:spPr>
                  <a:xfrm rot="16898210">
                    <a:off x="5696062" y="145830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171"/>
                  <p:cNvSpPr/>
                  <p:nvPr/>
                </p:nvSpPr>
                <p:spPr>
                  <a:xfrm>
                    <a:off x="5473766" y="759220"/>
                    <a:ext cx="529509" cy="736417"/>
                  </a:xfrm>
                  <a:custGeom>
                    <a:avLst/>
                    <a:gdLst>
                      <a:gd name="connsiteX0" fmla="*/ 99216 w 529509"/>
                      <a:gd name="connsiteY0" fmla="*/ 373157 h 736417"/>
                      <a:gd name="connsiteX1" fmla="*/ 308766 w 529509"/>
                      <a:gd name="connsiteY1" fmla="*/ 725582 h 736417"/>
                      <a:gd name="connsiteX2" fmla="*/ 518316 w 529509"/>
                      <a:gd name="connsiteY2" fmla="*/ 630332 h 736417"/>
                      <a:gd name="connsiteX3" fmla="*/ 489741 w 529509"/>
                      <a:gd name="connsiteY3" fmla="*/ 468407 h 736417"/>
                      <a:gd name="connsiteX4" fmla="*/ 394491 w 529509"/>
                      <a:gd name="connsiteY4" fmla="*/ 420782 h 736417"/>
                      <a:gd name="connsiteX5" fmla="*/ 384966 w 529509"/>
                      <a:gd name="connsiteY5" fmla="*/ 316007 h 736417"/>
                      <a:gd name="connsiteX6" fmla="*/ 394491 w 529509"/>
                      <a:gd name="connsiteY6" fmla="*/ 144557 h 736417"/>
                      <a:gd name="connsiteX7" fmla="*/ 289716 w 529509"/>
                      <a:gd name="connsiteY7" fmla="*/ 1682 h 736417"/>
                      <a:gd name="connsiteX8" fmla="*/ 51591 w 529509"/>
                      <a:gd name="connsiteY8" fmla="*/ 77882 h 736417"/>
                      <a:gd name="connsiteX9" fmla="*/ 3966 w 529509"/>
                      <a:gd name="connsiteY9" fmla="*/ 249332 h 736417"/>
                      <a:gd name="connsiteX10" fmla="*/ 99216 w 529509"/>
                      <a:gd name="connsiteY10" fmla="*/ 373157 h 7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09" h="736417">
                        <a:moveTo>
                          <a:pt x="99216" y="373157"/>
                        </a:moveTo>
                        <a:cubicBezTo>
                          <a:pt x="150016" y="452532"/>
                          <a:pt x="238916" y="682719"/>
                          <a:pt x="308766" y="725582"/>
                        </a:cubicBezTo>
                        <a:cubicBezTo>
                          <a:pt x="378616" y="768445"/>
                          <a:pt x="488154" y="673194"/>
                          <a:pt x="518316" y="630332"/>
                        </a:cubicBezTo>
                        <a:cubicBezTo>
                          <a:pt x="548478" y="587470"/>
                          <a:pt x="510379" y="503332"/>
                          <a:pt x="489741" y="468407"/>
                        </a:cubicBezTo>
                        <a:cubicBezTo>
                          <a:pt x="469103" y="433482"/>
                          <a:pt x="411954" y="446182"/>
                          <a:pt x="394491" y="420782"/>
                        </a:cubicBezTo>
                        <a:cubicBezTo>
                          <a:pt x="377028" y="395382"/>
                          <a:pt x="384966" y="362044"/>
                          <a:pt x="384966" y="316007"/>
                        </a:cubicBezTo>
                        <a:cubicBezTo>
                          <a:pt x="384966" y="269970"/>
                          <a:pt x="410366" y="196944"/>
                          <a:pt x="394491" y="144557"/>
                        </a:cubicBezTo>
                        <a:cubicBezTo>
                          <a:pt x="378616" y="92170"/>
                          <a:pt x="346866" y="12794"/>
                          <a:pt x="289716" y="1682"/>
                        </a:cubicBezTo>
                        <a:cubicBezTo>
                          <a:pt x="232566" y="-9431"/>
                          <a:pt x="99216" y="36607"/>
                          <a:pt x="51591" y="77882"/>
                        </a:cubicBezTo>
                        <a:cubicBezTo>
                          <a:pt x="3966" y="119157"/>
                          <a:pt x="-7146" y="196945"/>
                          <a:pt x="3966" y="249332"/>
                        </a:cubicBezTo>
                        <a:cubicBezTo>
                          <a:pt x="15078" y="301719"/>
                          <a:pt x="48416" y="293782"/>
                          <a:pt x="99216" y="3731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172"/>
                  <p:cNvSpPr/>
                  <p:nvPr/>
                </p:nvSpPr>
                <p:spPr>
                  <a:xfrm>
                    <a:off x="4930607" y="624525"/>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eform 173"/>
                  <p:cNvSpPr/>
                  <p:nvPr/>
                </p:nvSpPr>
                <p:spPr>
                  <a:xfrm>
                    <a:off x="4661040" y="110787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174"/>
                  <p:cNvSpPr/>
                  <p:nvPr/>
                </p:nvSpPr>
                <p:spPr>
                  <a:xfrm>
                    <a:off x="4539524" y="1544061"/>
                    <a:ext cx="484845" cy="863013"/>
                  </a:xfrm>
                  <a:custGeom>
                    <a:avLst/>
                    <a:gdLst>
                      <a:gd name="connsiteX0" fmla="*/ 138108 w 484845"/>
                      <a:gd name="connsiteY0" fmla="*/ 55041 h 863013"/>
                      <a:gd name="connsiteX1" fmla="*/ 404808 w 484845"/>
                      <a:gd name="connsiteY1" fmla="*/ 45516 h 863013"/>
                      <a:gd name="connsiteX2" fmla="*/ 481008 w 484845"/>
                      <a:gd name="connsiteY2" fmla="*/ 655116 h 863013"/>
                      <a:gd name="connsiteX3" fmla="*/ 309558 w 484845"/>
                      <a:gd name="connsiteY3" fmla="*/ 836091 h 863013"/>
                      <a:gd name="connsiteX4" fmla="*/ 4758 w 484845"/>
                      <a:gd name="connsiteY4" fmla="*/ 140766 h 863013"/>
                      <a:gd name="connsiteX5" fmla="*/ 138108 w 484845"/>
                      <a:gd name="connsiteY5" fmla="*/ 55041 h 8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45" h="863013">
                        <a:moveTo>
                          <a:pt x="138108" y="55041"/>
                        </a:moveTo>
                        <a:cubicBezTo>
                          <a:pt x="204783" y="39166"/>
                          <a:pt x="347658" y="-54496"/>
                          <a:pt x="404808" y="45516"/>
                        </a:cubicBezTo>
                        <a:cubicBezTo>
                          <a:pt x="461958" y="145528"/>
                          <a:pt x="496883" y="523354"/>
                          <a:pt x="481008" y="655116"/>
                        </a:cubicBezTo>
                        <a:cubicBezTo>
                          <a:pt x="465133" y="786878"/>
                          <a:pt x="388933" y="921816"/>
                          <a:pt x="309558" y="836091"/>
                        </a:cubicBezTo>
                        <a:cubicBezTo>
                          <a:pt x="230183" y="750366"/>
                          <a:pt x="31745" y="269354"/>
                          <a:pt x="4758" y="140766"/>
                        </a:cubicBezTo>
                        <a:cubicBezTo>
                          <a:pt x="-22230" y="12178"/>
                          <a:pt x="71433" y="70916"/>
                          <a:pt x="138108" y="5504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eform 175"/>
                  <p:cNvSpPr/>
                  <p:nvPr/>
                </p:nvSpPr>
                <p:spPr>
                  <a:xfrm>
                    <a:off x="4353772" y="384025"/>
                    <a:ext cx="516536" cy="639354"/>
                  </a:xfrm>
                  <a:custGeom>
                    <a:avLst/>
                    <a:gdLst>
                      <a:gd name="connsiteX0" fmla="*/ 228610 w 516536"/>
                      <a:gd name="connsiteY0" fmla="*/ 557852 h 639354"/>
                      <a:gd name="connsiteX1" fmla="*/ 400060 w 516536"/>
                      <a:gd name="connsiteY1" fmla="*/ 634052 h 639354"/>
                      <a:gd name="connsiteX2" fmla="*/ 514360 w 516536"/>
                      <a:gd name="connsiteY2" fmla="*/ 414977 h 639354"/>
                      <a:gd name="connsiteX3" fmla="*/ 457210 w 516536"/>
                      <a:gd name="connsiteY3" fmla="*/ 100652 h 639354"/>
                      <a:gd name="connsiteX4" fmla="*/ 247660 w 516536"/>
                      <a:gd name="connsiteY4" fmla="*/ 5402 h 639354"/>
                      <a:gd name="connsiteX5" fmla="*/ 10 w 516536"/>
                      <a:gd name="connsiteY5" fmla="*/ 234002 h 639354"/>
                      <a:gd name="connsiteX6" fmla="*/ 257185 w 516536"/>
                      <a:gd name="connsiteY6" fmla="*/ 405452 h 639354"/>
                      <a:gd name="connsiteX7" fmla="*/ 228610 w 516536"/>
                      <a:gd name="connsiteY7" fmla="*/ 557852 h 6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639354">
                        <a:moveTo>
                          <a:pt x="228610" y="557852"/>
                        </a:moveTo>
                        <a:cubicBezTo>
                          <a:pt x="252422" y="595952"/>
                          <a:pt x="352435" y="657865"/>
                          <a:pt x="400060" y="634052"/>
                        </a:cubicBezTo>
                        <a:cubicBezTo>
                          <a:pt x="447685" y="610240"/>
                          <a:pt x="504835" y="503877"/>
                          <a:pt x="514360" y="414977"/>
                        </a:cubicBezTo>
                        <a:cubicBezTo>
                          <a:pt x="523885" y="326077"/>
                          <a:pt x="501660" y="168915"/>
                          <a:pt x="457210" y="100652"/>
                        </a:cubicBezTo>
                        <a:cubicBezTo>
                          <a:pt x="412760" y="32389"/>
                          <a:pt x="323860" y="-16823"/>
                          <a:pt x="247660" y="5402"/>
                        </a:cubicBezTo>
                        <a:cubicBezTo>
                          <a:pt x="171460" y="27627"/>
                          <a:pt x="-1577" y="167327"/>
                          <a:pt x="10" y="234002"/>
                        </a:cubicBezTo>
                        <a:cubicBezTo>
                          <a:pt x="1597" y="300677"/>
                          <a:pt x="215910" y="351477"/>
                          <a:pt x="257185" y="405452"/>
                        </a:cubicBezTo>
                        <a:cubicBezTo>
                          <a:pt x="298460" y="459427"/>
                          <a:pt x="204798" y="519752"/>
                          <a:pt x="228610" y="55785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p:cNvSpPr/>
                  <p:nvPr/>
                </p:nvSpPr>
                <p:spPr>
                  <a:xfrm rot="16898210">
                    <a:off x="3841554" y="102426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reeform 177"/>
                  <p:cNvSpPr/>
                  <p:nvPr/>
                </p:nvSpPr>
                <p:spPr>
                  <a:xfrm>
                    <a:off x="4118684" y="1755618"/>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reeform 178"/>
                  <p:cNvSpPr/>
                  <p:nvPr/>
                </p:nvSpPr>
                <p:spPr>
                  <a:xfrm rot="13953703">
                    <a:off x="4433016" y="229846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Freeform 157"/>
                <p:cNvSpPr/>
                <p:nvPr/>
              </p:nvSpPr>
              <p:spPr>
                <a:xfrm>
                  <a:off x="5208698" y="1448586"/>
                  <a:ext cx="193019" cy="161858"/>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a:off x="4357757" y="2160083"/>
                  <a:ext cx="135329" cy="189665"/>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20151417">
                  <a:off x="5501101" y="1609896"/>
                  <a:ext cx="229921" cy="301979"/>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9703634">
                  <a:off x="4392982" y="1540979"/>
                  <a:ext cx="274503" cy="212118"/>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161"/>
                <p:cNvSpPr/>
                <p:nvPr/>
              </p:nvSpPr>
              <p:spPr>
                <a:xfrm>
                  <a:off x="4876713" y="1287525"/>
                  <a:ext cx="311081" cy="235481"/>
                </a:xfrm>
                <a:custGeom>
                  <a:avLst/>
                  <a:gdLst>
                    <a:gd name="connsiteX0" fmla="*/ 87 w 311081"/>
                    <a:gd name="connsiteY0" fmla="*/ 55500 h 235481"/>
                    <a:gd name="connsiteX1" fmla="*/ 90575 w 311081"/>
                    <a:gd name="connsiteY1" fmla="*/ 226950 h 235481"/>
                    <a:gd name="connsiteX2" fmla="*/ 276312 w 311081"/>
                    <a:gd name="connsiteY2" fmla="*/ 193613 h 235481"/>
                    <a:gd name="connsiteX3" fmla="*/ 304887 w 311081"/>
                    <a:gd name="connsiteY3" fmla="*/ 55500 h 235481"/>
                    <a:gd name="connsiteX4" fmla="*/ 200112 w 311081"/>
                    <a:gd name="connsiteY4" fmla="*/ 12638 h 235481"/>
                    <a:gd name="connsiteX5" fmla="*/ 104862 w 311081"/>
                    <a:gd name="connsiteY5" fmla="*/ 3113 h 235481"/>
                    <a:gd name="connsiteX6" fmla="*/ 87 w 311081"/>
                    <a:gd name="connsiteY6" fmla="*/ 55500 h 2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81" h="235481">
                      <a:moveTo>
                        <a:pt x="87" y="55500"/>
                      </a:moveTo>
                      <a:cubicBezTo>
                        <a:pt x="-2294" y="92806"/>
                        <a:pt x="44537" y="203931"/>
                        <a:pt x="90575" y="226950"/>
                      </a:cubicBezTo>
                      <a:cubicBezTo>
                        <a:pt x="136613" y="249969"/>
                        <a:pt x="240593" y="222188"/>
                        <a:pt x="276312" y="193613"/>
                      </a:cubicBezTo>
                      <a:cubicBezTo>
                        <a:pt x="312031" y="165038"/>
                        <a:pt x="317587" y="85663"/>
                        <a:pt x="304887" y="55500"/>
                      </a:cubicBezTo>
                      <a:cubicBezTo>
                        <a:pt x="292187" y="25337"/>
                        <a:pt x="233449" y="21369"/>
                        <a:pt x="200112" y="12638"/>
                      </a:cubicBezTo>
                      <a:cubicBezTo>
                        <a:pt x="166775" y="3907"/>
                        <a:pt x="138199" y="-4824"/>
                        <a:pt x="104862" y="3113"/>
                      </a:cubicBezTo>
                      <a:cubicBezTo>
                        <a:pt x="71525" y="11050"/>
                        <a:pt x="2468" y="18194"/>
                        <a:pt x="87" y="555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162"/>
                <p:cNvSpPr/>
                <p:nvPr/>
              </p:nvSpPr>
              <p:spPr>
                <a:xfrm>
                  <a:off x="5263549" y="1341003"/>
                  <a:ext cx="353206" cy="246186"/>
                </a:xfrm>
                <a:custGeom>
                  <a:avLst/>
                  <a:gdLst>
                    <a:gd name="connsiteX0" fmla="*/ 8539 w 353206"/>
                    <a:gd name="connsiteY0" fmla="*/ 49647 h 246186"/>
                    <a:gd name="connsiteX1" fmla="*/ 232376 w 353206"/>
                    <a:gd name="connsiteY1" fmla="*/ 230622 h 246186"/>
                    <a:gd name="connsiteX2" fmla="*/ 341914 w 353206"/>
                    <a:gd name="connsiteY2" fmla="*/ 230622 h 246186"/>
                    <a:gd name="connsiteX3" fmla="*/ 327626 w 353206"/>
                    <a:gd name="connsiteY3" fmla="*/ 178235 h 246186"/>
                    <a:gd name="connsiteX4" fmla="*/ 146651 w 353206"/>
                    <a:gd name="connsiteY4" fmla="*/ 30597 h 246186"/>
                    <a:gd name="connsiteX5" fmla="*/ 56164 w 353206"/>
                    <a:gd name="connsiteY5" fmla="*/ 2022 h 246186"/>
                    <a:gd name="connsiteX6" fmla="*/ 8539 w 353206"/>
                    <a:gd name="connsiteY6" fmla="*/ 4964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206" h="246186">
                      <a:moveTo>
                        <a:pt x="8539" y="49647"/>
                      </a:moveTo>
                      <a:cubicBezTo>
                        <a:pt x="37908" y="87747"/>
                        <a:pt x="176814" y="200460"/>
                        <a:pt x="232376" y="230622"/>
                      </a:cubicBezTo>
                      <a:cubicBezTo>
                        <a:pt x="287938" y="260784"/>
                        <a:pt x="326039" y="239353"/>
                        <a:pt x="341914" y="230622"/>
                      </a:cubicBezTo>
                      <a:cubicBezTo>
                        <a:pt x="357789" y="221891"/>
                        <a:pt x="360170" y="211572"/>
                        <a:pt x="327626" y="178235"/>
                      </a:cubicBezTo>
                      <a:cubicBezTo>
                        <a:pt x="295082" y="144898"/>
                        <a:pt x="191895" y="59966"/>
                        <a:pt x="146651" y="30597"/>
                      </a:cubicBezTo>
                      <a:cubicBezTo>
                        <a:pt x="101407" y="1228"/>
                        <a:pt x="79183" y="-3534"/>
                        <a:pt x="56164" y="2022"/>
                      </a:cubicBezTo>
                      <a:cubicBezTo>
                        <a:pt x="33145" y="7578"/>
                        <a:pt x="-20830" y="11547"/>
                        <a:pt x="8539" y="49647"/>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a:off x="4805357" y="2554772"/>
                  <a:ext cx="244531" cy="228617"/>
                </a:xfrm>
                <a:custGeom>
                  <a:avLst/>
                  <a:gdLst>
                    <a:gd name="connsiteX0" fmla="*/ 6 w 244531"/>
                    <a:gd name="connsiteY0" fmla="*/ 188428 h 228617"/>
                    <a:gd name="connsiteX1" fmla="*/ 114306 w 244531"/>
                    <a:gd name="connsiteY1" fmla="*/ 2691 h 228617"/>
                    <a:gd name="connsiteX2" fmla="*/ 195268 w 244531"/>
                    <a:gd name="connsiteY2" fmla="*/ 83653 h 228617"/>
                    <a:gd name="connsiteX3" fmla="*/ 242893 w 244531"/>
                    <a:gd name="connsiteY3" fmla="*/ 159853 h 228617"/>
                    <a:gd name="connsiteX4" fmla="*/ 228606 w 244531"/>
                    <a:gd name="connsiteY4" fmla="*/ 221766 h 228617"/>
                    <a:gd name="connsiteX5" fmla="*/ 180981 w 244531"/>
                    <a:gd name="connsiteY5" fmla="*/ 226528 h 228617"/>
                    <a:gd name="connsiteX6" fmla="*/ 109543 w 244531"/>
                    <a:gd name="connsiteY6" fmla="*/ 217003 h 228617"/>
                    <a:gd name="connsiteX7" fmla="*/ 6 w 244531"/>
                    <a:gd name="connsiteY7" fmla="*/ 188428 h 22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31" h="228617">
                      <a:moveTo>
                        <a:pt x="6" y="188428"/>
                      </a:moveTo>
                      <a:cubicBezTo>
                        <a:pt x="800" y="152709"/>
                        <a:pt x="81762" y="20153"/>
                        <a:pt x="114306" y="2691"/>
                      </a:cubicBezTo>
                      <a:cubicBezTo>
                        <a:pt x="146850" y="-14772"/>
                        <a:pt x="173837" y="57459"/>
                        <a:pt x="195268" y="83653"/>
                      </a:cubicBezTo>
                      <a:cubicBezTo>
                        <a:pt x="216699" y="109847"/>
                        <a:pt x="237337" y="136834"/>
                        <a:pt x="242893" y="159853"/>
                      </a:cubicBezTo>
                      <a:cubicBezTo>
                        <a:pt x="248449" y="182872"/>
                        <a:pt x="238925" y="210653"/>
                        <a:pt x="228606" y="221766"/>
                      </a:cubicBezTo>
                      <a:cubicBezTo>
                        <a:pt x="218287" y="232879"/>
                        <a:pt x="200825" y="227322"/>
                        <a:pt x="180981" y="226528"/>
                      </a:cubicBezTo>
                      <a:cubicBezTo>
                        <a:pt x="161137" y="225734"/>
                        <a:pt x="142087" y="223353"/>
                        <a:pt x="109543" y="217003"/>
                      </a:cubicBezTo>
                      <a:cubicBezTo>
                        <a:pt x="76999" y="210653"/>
                        <a:pt x="-788" y="224147"/>
                        <a:pt x="6" y="18842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a:off x="5255456" y="2395514"/>
                  <a:ext cx="426523" cy="351460"/>
                </a:xfrm>
                <a:custGeom>
                  <a:avLst/>
                  <a:gdLst>
                    <a:gd name="connsiteX0" fmla="*/ 7107 w 426523"/>
                    <a:gd name="connsiteY0" fmla="*/ 347686 h 351460"/>
                    <a:gd name="connsiteX1" fmla="*/ 45207 w 426523"/>
                    <a:gd name="connsiteY1" fmla="*/ 190524 h 351460"/>
                    <a:gd name="connsiteX2" fmla="*/ 207132 w 426523"/>
                    <a:gd name="connsiteY2" fmla="*/ 123849 h 351460"/>
                    <a:gd name="connsiteX3" fmla="*/ 240469 w 426523"/>
                    <a:gd name="connsiteY3" fmla="*/ 38124 h 351460"/>
                    <a:gd name="connsiteX4" fmla="*/ 350007 w 426523"/>
                    <a:gd name="connsiteY4" fmla="*/ 24 h 351460"/>
                    <a:gd name="connsiteX5" fmla="*/ 426207 w 426523"/>
                    <a:gd name="connsiteY5" fmla="*/ 42886 h 351460"/>
                    <a:gd name="connsiteX6" fmla="*/ 321432 w 426523"/>
                    <a:gd name="connsiteY6" fmla="*/ 171474 h 351460"/>
                    <a:gd name="connsiteX7" fmla="*/ 164269 w 426523"/>
                    <a:gd name="connsiteY7" fmla="*/ 290536 h 351460"/>
                    <a:gd name="connsiteX8" fmla="*/ 7107 w 426523"/>
                    <a:gd name="connsiteY8" fmla="*/ 347686 h 3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23" h="351460">
                      <a:moveTo>
                        <a:pt x="7107" y="347686"/>
                      </a:moveTo>
                      <a:cubicBezTo>
                        <a:pt x="-12737" y="331017"/>
                        <a:pt x="11870" y="227830"/>
                        <a:pt x="45207" y="190524"/>
                      </a:cubicBezTo>
                      <a:cubicBezTo>
                        <a:pt x="78544" y="153218"/>
                        <a:pt x="174588" y="149249"/>
                        <a:pt x="207132" y="123849"/>
                      </a:cubicBezTo>
                      <a:cubicBezTo>
                        <a:pt x="239676" y="98449"/>
                        <a:pt x="216657" y="58761"/>
                        <a:pt x="240469" y="38124"/>
                      </a:cubicBezTo>
                      <a:cubicBezTo>
                        <a:pt x="264281" y="17487"/>
                        <a:pt x="319051" y="-770"/>
                        <a:pt x="350007" y="24"/>
                      </a:cubicBezTo>
                      <a:cubicBezTo>
                        <a:pt x="380963" y="818"/>
                        <a:pt x="430969" y="14311"/>
                        <a:pt x="426207" y="42886"/>
                      </a:cubicBezTo>
                      <a:cubicBezTo>
                        <a:pt x="421445" y="71461"/>
                        <a:pt x="365088" y="130199"/>
                        <a:pt x="321432" y="171474"/>
                      </a:cubicBezTo>
                      <a:cubicBezTo>
                        <a:pt x="277776" y="212749"/>
                        <a:pt x="216656" y="258786"/>
                        <a:pt x="164269" y="290536"/>
                      </a:cubicBezTo>
                      <a:cubicBezTo>
                        <a:pt x="111882" y="322286"/>
                        <a:pt x="26951" y="364355"/>
                        <a:pt x="7107" y="34768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a:off x="4443127" y="2499567"/>
                  <a:ext cx="246466" cy="198946"/>
                </a:xfrm>
                <a:custGeom>
                  <a:avLst/>
                  <a:gdLst>
                    <a:gd name="connsiteX0" fmla="*/ 286 w 246466"/>
                    <a:gd name="connsiteY0" fmla="*/ 19796 h 198946"/>
                    <a:gd name="connsiteX1" fmla="*/ 133636 w 246466"/>
                    <a:gd name="connsiteY1" fmla="*/ 10271 h 198946"/>
                    <a:gd name="connsiteX2" fmla="*/ 233648 w 246466"/>
                    <a:gd name="connsiteY2" fmla="*/ 105521 h 198946"/>
                    <a:gd name="connsiteX3" fmla="*/ 238411 w 246466"/>
                    <a:gd name="connsiteY3" fmla="*/ 196008 h 198946"/>
                    <a:gd name="connsiteX4" fmla="*/ 171736 w 246466"/>
                    <a:gd name="connsiteY4" fmla="*/ 162671 h 198946"/>
                    <a:gd name="connsiteX5" fmla="*/ 286 w 246466"/>
                    <a:gd name="connsiteY5" fmla="*/ 19796 h 19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66" h="198946">
                      <a:moveTo>
                        <a:pt x="286" y="19796"/>
                      </a:moveTo>
                      <a:cubicBezTo>
                        <a:pt x="-6064" y="-5604"/>
                        <a:pt x="94742" y="-4017"/>
                        <a:pt x="133636" y="10271"/>
                      </a:cubicBezTo>
                      <a:cubicBezTo>
                        <a:pt x="172530" y="24559"/>
                        <a:pt x="216186" y="74565"/>
                        <a:pt x="233648" y="105521"/>
                      </a:cubicBezTo>
                      <a:cubicBezTo>
                        <a:pt x="251110" y="136477"/>
                        <a:pt x="248730" y="186483"/>
                        <a:pt x="238411" y="196008"/>
                      </a:cubicBezTo>
                      <a:cubicBezTo>
                        <a:pt x="228092" y="205533"/>
                        <a:pt x="209836" y="191246"/>
                        <a:pt x="171736" y="162671"/>
                      </a:cubicBezTo>
                      <a:cubicBezTo>
                        <a:pt x="133636" y="134096"/>
                        <a:pt x="6636" y="45196"/>
                        <a:pt x="286" y="1979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4255147" y="1280591"/>
                  <a:ext cx="1556196" cy="15121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Freeform 153"/>
              <p:cNvSpPr/>
              <p:nvPr/>
            </p:nvSpPr>
            <p:spPr>
              <a:xfrm>
                <a:off x="5375180" y="576274"/>
                <a:ext cx="368706" cy="1922366"/>
              </a:xfrm>
              <a:custGeom>
                <a:avLst/>
                <a:gdLst>
                  <a:gd name="connsiteX0" fmla="*/ 96933 w 368706"/>
                  <a:gd name="connsiteY0" fmla="*/ 0 h 1728787"/>
                  <a:gd name="connsiteX1" fmla="*/ 6445 w 368706"/>
                  <a:gd name="connsiteY1" fmla="*/ 223837 h 1728787"/>
                  <a:gd name="connsiteX2" fmla="*/ 254095 w 368706"/>
                  <a:gd name="connsiteY2" fmla="*/ 447675 h 1728787"/>
                  <a:gd name="connsiteX3" fmla="*/ 273145 w 368706"/>
                  <a:gd name="connsiteY3" fmla="*/ 609600 h 1728787"/>
                  <a:gd name="connsiteX4" fmla="*/ 339820 w 368706"/>
                  <a:gd name="connsiteY4" fmla="*/ 776287 h 1728787"/>
                  <a:gd name="connsiteX5" fmla="*/ 358870 w 368706"/>
                  <a:gd name="connsiteY5" fmla="*/ 862012 h 1728787"/>
                  <a:gd name="connsiteX6" fmla="*/ 187420 w 368706"/>
                  <a:gd name="connsiteY6" fmla="*/ 962025 h 1728787"/>
                  <a:gd name="connsiteX7" fmla="*/ 125508 w 368706"/>
                  <a:gd name="connsiteY7" fmla="*/ 1138237 h 1728787"/>
                  <a:gd name="connsiteX8" fmla="*/ 254095 w 368706"/>
                  <a:gd name="connsiteY8" fmla="*/ 1281112 h 1728787"/>
                  <a:gd name="connsiteX9" fmla="*/ 225520 w 368706"/>
                  <a:gd name="connsiteY9" fmla="*/ 1352550 h 1728787"/>
                  <a:gd name="connsiteX10" fmla="*/ 125508 w 368706"/>
                  <a:gd name="connsiteY10" fmla="*/ 1400175 h 1728787"/>
                  <a:gd name="connsiteX11" fmla="*/ 30258 w 368706"/>
                  <a:gd name="connsiteY11" fmla="*/ 1490662 h 1728787"/>
                  <a:gd name="connsiteX12" fmla="*/ 6445 w 368706"/>
                  <a:gd name="connsiteY12" fmla="*/ 1728787 h 1728787"/>
                  <a:gd name="connsiteX0" fmla="*/ 96933 w 368706"/>
                  <a:gd name="connsiteY0" fmla="*/ 0 h 1867591"/>
                  <a:gd name="connsiteX1" fmla="*/ 6445 w 368706"/>
                  <a:gd name="connsiteY1" fmla="*/ 223837 h 1867591"/>
                  <a:gd name="connsiteX2" fmla="*/ 254095 w 368706"/>
                  <a:gd name="connsiteY2" fmla="*/ 447675 h 1867591"/>
                  <a:gd name="connsiteX3" fmla="*/ 273145 w 368706"/>
                  <a:gd name="connsiteY3" fmla="*/ 609600 h 1867591"/>
                  <a:gd name="connsiteX4" fmla="*/ 339820 w 368706"/>
                  <a:gd name="connsiteY4" fmla="*/ 776287 h 1867591"/>
                  <a:gd name="connsiteX5" fmla="*/ 358870 w 368706"/>
                  <a:gd name="connsiteY5" fmla="*/ 862012 h 1867591"/>
                  <a:gd name="connsiteX6" fmla="*/ 187420 w 368706"/>
                  <a:gd name="connsiteY6" fmla="*/ 962025 h 1867591"/>
                  <a:gd name="connsiteX7" fmla="*/ 125508 w 368706"/>
                  <a:gd name="connsiteY7" fmla="*/ 1138237 h 1867591"/>
                  <a:gd name="connsiteX8" fmla="*/ 254095 w 368706"/>
                  <a:gd name="connsiteY8" fmla="*/ 1281112 h 1867591"/>
                  <a:gd name="connsiteX9" fmla="*/ 225520 w 368706"/>
                  <a:gd name="connsiteY9" fmla="*/ 1352550 h 1867591"/>
                  <a:gd name="connsiteX10" fmla="*/ 125508 w 368706"/>
                  <a:gd name="connsiteY10" fmla="*/ 1400175 h 1867591"/>
                  <a:gd name="connsiteX11" fmla="*/ 30258 w 368706"/>
                  <a:gd name="connsiteY11" fmla="*/ 1490662 h 1867591"/>
                  <a:gd name="connsiteX12" fmla="*/ 54070 w 368706"/>
                  <a:gd name="connsiteY12" fmla="*/ 1867591 h 18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706" h="1867591">
                    <a:moveTo>
                      <a:pt x="96933" y="0"/>
                    </a:moveTo>
                    <a:cubicBezTo>
                      <a:pt x="38592" y="74612"/>
                      <a:pt x="-19749" y="149225"/>
                      <a:pt x="6445" y="223837"/>
                    </a:cubicBezTo>
                    <a:cubicBezTo>
                      <a:pt x="32639" y="298449"/>
                      <a:pt x="209645" y="383381"/>
                      <a:pt x="254095" y="447675"/>
                    </a:cubicBezTo>
                    <a:cubicBezTo>
                      <a:pt x="298545" y="511969"/>
                      <a:pt x="258858" y="554831"/>
                      <a:pt x="273145" y="609600"/>
                    </a:cubicBezTo>
                    <a:cubicBezTo>
                      <a:pt x="287432" y="664369"/>
                      <a:pt x="325533" y="734218"/>
                      <a:pt x="339820" y="776287"/>
                    </a:cubicBezTo>
                    <a:cubicBezTo>
                      <a:pt x="354107" y="818356"/>
                      <a:pt x="384270" y="831056"/>
                      <a:pt x="358870" y="862012"/>
                    </a:cubicBezTo>
                    <a:cubicBezTo>
                      <a:pt x="333470" y="892968"/>
                      <a:pt x="226314" y="915988"/>
                      <a:pt x="187420" y="962025"/>
                    </a:cubicBezTo>
                    <a:cubicBezTo>
                      <a:pt x="148526" y="1008062"/>
                      <a:pt x="114396" y="1085056"/>
                      <a:pt x="125508" y="1138237"/>
                    </a:cubicBezTo>
                    <a:cubicBezTo>
                      <a:pt x="136620" y="1191418"/>
                      <a:pt x="237426" y="1245393"/>
                      <a:pt x="254095" y="1281112"/>
                    </a:cubicBezTo>
                    <a:cubicBezTo>
                      <a:pt x="270764" y="1316831"/>
                      <a:pt x="246951" y="1332706"/>
                      <a:pt x="225520" y="1352550"/>
                    </a:cubicBezTo>
                    <a:cubicBezTo>
                      <a:pt x="204089" y="1372394"/>
                      <a:pt x="158052" y="1377156"/>
                      <a:pt x="125508" y="1400175"/>
                    </a:cubicBezTo>
                    <a:cubicBezTo>
                      <a:pt x="92964" y="1423194"/>
                      <a:pt x="42164" y="1412759"/>
                      <a:pt x="30258" y="1490662"/>
                    </a:cubicBezTo>
                    <a:cubicBezTo>
                      <a:pt x="18352" y="1568565"/>
                      <a:pt x="56054" y="1775913"/>
                      <a:pt x="54070" y="1867591"/>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a:off x="4936789" y="738189"/>
                <a:ext cx="352426" cy="1756118"/>
              </a:xfrm>
              <a:custGeom>
                <a:avLst/>
                <a:gdLst>
                  <a:gd name="connsiteX0" fmla="*/ 0 w 328613"/>
                  <a:gd name="connsiteY0" fmla="*/ 0 h 1571625"/>
                  <a:gd name="connsiteX1" fmla="*/ 166688 w 328613"/>
                  <a:gd name="connsiteY1" fmla="*/ 233362 h 1571625"/>
                  <a:gd name="connsiteX2" fmla="*/ 180975 w 328613"/>
                  <a:gd name="connsiteY2" fmla="*/ 376237 h 1571625"/>
                  <a:gd name="connsiteX3" fmla="*/ 161925 w 328613"/>
                  <a:gd name="connsiteY3" fmla="*/ 523875 h 1571625"/>
                  <a:gd name="connsiteX4" fmla="*/ 261938 w 328613"/>
                  <a:gd name="connsiteY4" fmla="*/ 609600 h 1571625"/>
                  <a:gd name="connsiteX5" fmla="*/ 238125 w 328613"/>
                  <a:gd name="connsiteY5" fmla="*/ 695325 h 1571625"/>
                  <a:gd name="connsiteX6" fmla="*/ 242888 w 328613"/>
                  <a:gd name="connsiteY6" fmla="*/ 814387 h 1571625"/>
                  <a:gd name="connsiteX7" fmla="*/ 266700 w 328613"/>
                  <a:gd name="connsiteY7" fmla="*/ 1019175 h 1571625"/>
                  <a:gd name="connsiteX8" fmla="*/ 252413 w 328613"/>
                  <a:gd name="connsiteY8" fmla="*/ 1214437 h 1571625"/>
                  <a:gd name="connsiteX9" fmla="*/ 223838 w 328613"/>
                  <a:gd name="connsiteY9" fmla="*/ 1295400 h 1571625"/>
                  <a:gd name="connsiteX10" fmla="*/ 280988 w 328613"/>
                  <a:gd name="connsiteY10" fmla="*/ 1400175 h 1571625"/>
                  <a:gd name="connsiteX11" fmla="*/ 328613 w 328613"/>
                  <a:gd name="connsiteY11" fmla="*/ 1571625 h 1571625"/>
                  <a:gd name="connsiteX0" fmla="*/ 0 w 352426"/>
                  <a:gd name="connsiteY0" fmla="*/ 0 h 1705779"/>
                  <a:gd name="connsiteX1" fmla="*/ 166688 w 352426"/>
                  <a:gd name="connsiteY1" fmla="*/ 233362 h 1705779"/>
                  <a:gd name="connsiteX2" fmla="*/ 180975 w 352426"/>
                  <a:gd name="connsiteY2" fmla="*/ 376237 h 1705779"/>
                  <a:gd name="connsiteX3" fmla="*/ 161925 w 352426"/>
                  <a:gd name="connsiteY3" fmla="*/ 523875 h 1705779"/>
                  <a:gd name="connsiteX4" fmla="*/ 261938 w 352426"/>
                  <a:gd name="connsiteY4" fmla="*/ 609600 h 1705779"/>
                  <a:gd name="connsiteX5" fmla="*/ 238125 w 352426"/>
                  <a:gd name="connsiteY5" fmla="*/ 695325 h 1705779"/>
                  <a:gd name="connsiteX6" fmla="*/ 242888 w 352426"/>
                  <a:gd name="connsiteY6" fmla="*/ 814387 h 1705779"/>
                  <a:gd name="connsiteX7" fmla="*/ 266700 w 352426"/>
                  <a:gd name="connsiteY7" fmla="*/ 1019175 h 1705779"/>
                  <a:gd name="connsiteX8" fmla="*/ 252413 w 352426"/>
                  <a:gd name="connsiteY8" fmla="*/ 1214437 h 1705779"/>
                  <a:gd name="connsiteX9" fmla="*/ 223838 w 352426"/>
                  <a:gd name="connsiteY9" fmla="*/ 1295400 h 1705779"/>
                  <a:gd name="connsiteX10" fmla="*/ 280988 w 352426"/>
                  <a:gd name="connsiteY10" fmla="*/ 1400175 h 1705779"/>
                  <a:gd name="connsiteX11" fmla="*/ 352426 w 352426"/>
                  <a:gd name="connsiteY11" fmla="*/ 1705779 h 17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6" h="1705779">
                    <a:moveTo>
                      <a:pt x="0" y="0"/>
                    </a:moveTo>
                    <a:cubicBezTo>
                      <a:pt x="68263" y="85328"/>
                      <a:pt x="136526" y="170656"/>
                      <a:pt x="166688" y="233362"/>
                    </a:cubicBezTo>
                    <a:cubicBezTo>
                      <a:pt x="196850" y="296068"/>
                      <a:pt x="181769" y="327818"/>
                      <a:pt x="180975" y="376237"/>
                    </a:cubicBezTo>
                    <a:cubicBezTo>
                      <a:pt x="180181" y="424656"/>
                      <a:pt x="148431" y="484981"/>
                      <a:pt x="161925" y="523875"/>
                    </a:cubicBezTo>
                    <a:cubicBezTo>
                      <a:pt x="175419" y="562769"/>
                      <a:pt x="249238" y="581025"/>
                      <a:pt x="261938" y="609600"/>
                    </a:cubicBezTo>
                    <a:cubicBezTo>
                      <a:pt x="274638" y="638175"/>
                      <a:pt x="241300" y="661194"/>
                      <a:pt x="238125" y="695325"/>
                    </a:cubicBezTo>
                    <a:cubicBezTo>
                      <a:pt x="234950" y="729456"/>
                      <a:pt x="238125" y="760412"/>
                      <a:pt x="242888" y="814387"/>
                    </a:cubicBezTo>
                    <a:cubicBezTo>
                      <a:pt x="247651" y="868362"/>
                      <a:pt x="265113" y="952500"/>
                      <a:pt x="266700" y="1019175"/>
                    </a:cubicBezTo>
                    <a:cubicBezTo>
                      <a:pt x="268287" y="1085850"/>
                      <a:pt x="259557" y="1168400"/>
                      <a:pt x="252413" y="1214437"/>
                    </a:cubicBezTo>
                    <a:cubicBezTo>
                      <a:pt x="245269" y="1260474"/>
                      <a:pt x="219075" y="1264444"/>
                      <a:pt x="223838" y="1295400"/>
                    </a:cubicBezTo>
                    <a:cubicBezTo>
                      <a:pt x="228601" y="1326356"/>
                      <a:pt x="259557" y="1331779"/>
                      <a:pt x="280988" y="1400175"/>
                    </a:cubicBezTo>
                    <a:cubicBezTo>
                      <a:pt x="302419" y="1468572"/>
                      <a:pt x="337344" y="1643072"/>
                      <a:pt x="352426" y="1705779"/>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a:off x="4644225" y="838562"/>
                <a:ext cx="334805" cy="1576381"/>
              </a:xfrm>
              <a:custGeom>
                <a:avLst/>
                <a:gdLst>
                  <a:gd name="connsiteX0" fmla="*/ 0 w 334805"/>
                  <a:gd name="connsiteY0" fmla="*/ 0 h 1395413"/>
                  <a:gd name="connsiteX1" fmla="*/ 100013 w 334805"/>
                  <a:gd name="connsiteY1" fmla="*/ 176213 h 1395413"/>
                  <a:gd name="connsiteX2" fmla="*/ 238125 w 334805"/>
                  <a:gd name="connsiteY2" fmla="*/ 252413 h 1395413"/>
                  <a:gd name="connsiteX3" fmla="*/ 223838 w 334805"/>
                  <a:gd name="connsiteY3" fmla="*/ 357188 h 1395413"/>
                  <a:gd name="connsiteX4" fmla="*/ 290513 w 334805"/>
                  <a:gd name="connsiteY4" fmla="*/ 490538 h 1395413"/>
                  <a:gd name="connsiteX5" fmla="*/ 333375 w 334805"/>
                  <a:gd name="connsiteY5" fmla="*/ 604838 h 1395413"/>
                  <a:gd name="connsiteX6" fmla="*/ 238125 w 334805"/>
                  <a:gd name="connsiteY6" fmla="*/ 728663 h 1395413"/>
                  <a:gd name="connsiteX7" fmla="*/ 328613 w 334805"/>
                  <a:gd name="connsiteY7" fmla="*/ 995363 h 1395413"/>
                  <a:gd name="connsiteX8" fmla="*/ 176213 w 334805"/>
                  <a:gd name="connsiteY8" fmla="*/ 1128713 h 1395413"/>
                  <a:gd name="connsiteX9" fmla="*/ 233363 w 334805"/>
                  <a:gd name="connsiteY9" fmla="*/ 1233488 h 1395413"/>
                  <a:gd name="connsiteX10" fmla="*/ 257175 w 334805"/>
                  <a:gd name="connsiteY10" fmla="*/ 1395413 h 1395413"/>
                  <a:gd name="connsiteX0" fmla="*/ 0 w 334805"/>
                  <a:gd name="connsiteY0" fmla="*/ 0 h 1555158"/>
                  <a:gd name="connsiteX1" fmla="*/ 100013 w 334805"/>
                  <a:gd name="connsiteY1" fmla="*/ 176213 h 1555158"/>
                  <a:gd name="connsiteX2" fmla="*/ 238125 w 334805"/>
                  <a:gd name="connsiteY2" fmla="*/ 252413 h 1555158"/>
                  <a:gd name="connsiteX3" fmla="*/ 223838 w 334805"/>
                  <a:gd name="connsiteY3" fmla="*/ 357188 h 1555158"/>
                  <a:gd name="connsiteX4" fmla="*/ 290513 w 334805"/>
                  <a:gd name="connsiteY4" fmla="*/ 490538 h 1555158"/>
                  <a:gd name="connsiteX5" fmla="*/ 333375 w 334805"/>
                  <a:gd name="connsiteY5" fmla="*/ 604838 h 1555158"/>
                  <a:gd name="connsiteX6" fmla="*/ 238125 w 334805"/>
                  <a:gd name="connsiteY6" fmla="*/ 728663 h 1555158"/>
                  <a:gd name="connsiteX7" fmla="*/ 328613 w 334805"/>
                  <a:gd name="connsiteY7" fmla="*/ 995363 h 1555158"/>
                  <a:gd name="connsiteX8" fmla="*/ 176213 w 334805"/>
                  <a:gd name="connsiteY8" fmla="*/ 1128713 h 1555158"/>
                  <a:gd name="connsiteX9" fmla="*/ 233363 w 334805"/>
                  <a:gd name="connsiteY9" fmla="*/ 1233488 h 1555158"/>
                  <a:gd name="connsiteX10" fmla="*/ 276225 w 334805"/>
                  <a:gd name="connsiteY10" fmla="*/ 1555158 h 15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805" h="1555158">
                    <a:moveTo>
                      <a:pt x="0" y="0"/>
                    </a:moveTo>
                    <a:cubicBezTo>
                      <a:pt x="30163" y="67072"/>
                      <a:pt x="60326" y="134144"/>
                      <a:pt x="100013" y="176213"/>
                    </a:cubicBezTo>
                    <a:cubicBezTo>
                      <a:pt x="139700" y="218282"/>
                      <a:pt x="217488" y="222251"/>
                      <a:pt x="238125" y="252413"/>
                    </a:cubicBezTo>
                    <a:cubicBezTo>
                      <a:pt x="258762" y="282575"/>
                      <a:pt x="215107" y="317501"/>
                      <a:pt x="223838" y="357188"/>
                    </a:cubicBezTo>
                    <a:cubicBezTo>
                      <a:pt x="232569" y="396876"/>
                      <a:pt x="272257" y="449263"/>
                      <a:pt x="290513" y="490538"/>
                    </a:cubicBezTo>
                    <a:cubicBezTo>
                      <a:pt x="308769" y="531813"/>
                      <a:pt x="342106" y="565151"/>
                      <a:pt x="333375" y="604838"/>
                    </a:cubicBezTo>
                    <a:cubicBezTo>
                      <a:pt x="324644" y="644526"/>
                      <a:pt x="238919" y="663576"/>
                      <a:pt x="238125" y="728663"/>
                    </a:cubicBezTo>
                    <a:cubicBezTo>
                      <a:pt x="237331" y="793750"/>
                      <a:pt x="338932" y="928688"/>
                      <a:pt x="328613" y="995363"/>
                    </a:cubicBezTo>
                    <a:cubicBezTo>
                      <a:pt x="318294" y="1062038"/>
                      <a:pt x="192088" y="1089026"/>
                      <a:pt x="176213" y="1128713"/>
                    </a:cubicBezTo>
                    <a:cubicBezTo>
                      <a:pt x="160338" y="1168400"/>
                      <a:pt x="216694" y="1162414"/>
                      <a:pt x="233363" y="1233488"/>
                    </a:cubicBezTo>
                    <a:cubicBezTo>
                      <a:pt x="250032" y="1304562"/>
                      <a:pt x="271066" y="1496420"/>
                      <a:pt x="276225" y="1555158"/>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168" name="Straight Arrow Connector 7167"/>
          <p:cNvCxnSpPr/>
          <p:nvPr/>
        </p:nvCxnSpPr>
        <p:spPr>
          <a:xfrm>
            <a:off x="649705" y="3575082"/>
            <a:ext cx="1743761" cy="17495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649705" y="3379831"/>
            <a:ext cx="2371006" cy="19525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49705" y="3575082"/>
            <a:ext cx="886584" cy="91130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142950" y="1988286"/>
            <a:ext cx="1701175" cy="1446550"/>
          </a:xfrm>
          <a:prstGeom prst="rect">
            <a:avLst/>
          </a:prstGeom>
          <a:noFill/>
        </p:spPr>
        <p:txBody>
          <a:bodyPr wrap="square" rtlCol="0">
            <a:spAutoFit/>
          </a:bodyPr>
          <a:lstStyle/>
          <a:p>
            <a:r>
              <a:rPr lang="en-GB" sz="3200" b="1" dirty="0"/>
              <a:t>POROUS</a:t>
            </a:r>
            <a:r>
              <a:rPr lang="en-GB" sz="3200" dirty="0"/>
              <a:t> </a:t>
            </a:r>
            <a:r>
              <a:rPr lang="en-GB" sz="3200" b="1" dirty="0"/>
              <a:t>- </a:t>
            </a:r>
            <a:r>
              <a:rPr lang="en-GB" sz="2400" b="1" dirty="0"/>
              <a:t>Lots of pore spaces</a:t>
            </a:r>
            <a:endParaRPr lang="en-GB" b="1" dirty="0"/>
          </a:p>
        </p:txBody>
      </p:sp>
      <p:sp>
        <p:nvSpPr>
          <p:cNvPr id="197" name="TextBox 196"/>
          <p:cNvSpPr txBox="1"/>
          <p:nvPr/>
        </p:nvSpPr>
        <p:spPr>
          <a:xfrm>
            <a:off x="7428620" y="5355931"/>
            <a:ext cx="1691680" cy="830997"/>
          </a:xfrm>
          <a:prstGeom prst="rect">
            <a:avLst/>
          </a:prstGeom>
          <a:noFill/>
        </p:spPr>
        <p:txBody>
          <a:bodyPr wrap="square" rtlCol="0">
            <a:spAutoFit/>
          </a:bodyPr>
          <a:lstStyle/>
          <a:p>
            <a:r>
              <a:rPr lang="en-GB" sz="2400" b="1" dirty="0"/>
              <a:t>Few small pore spaces</a:t>
            </a:r>
          </a:p>
        </p:txBody>
      </p:sp>
      <p:cxnSp>
        <p:nvCxnSpPr>
          <p:cNvPr id="201" name="Straight Arrow Connector 200"/>
          <p:cNvCxnSpPr/>
          <p:nvPr/>
        </p:nvCxnSpPr>
        <p:spPr>
          <a:xfrm flipH="1" flipV="1">
            <a:off x="6561359" y="4473608"/>
            <a:ext cx="1467026" cy="95234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flipV="1">
            <a:off x="6660232" y="3815177"/>
            <a:ext cx="1368153" cy="161575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5" t="15186" r="10478" b="23651"/>
          <a:stretch/>
        </p:blipFill>
        <p:spPr bwMode="auto">
          <a:xfrm>
            <a:off x="344557" y="397565"/>
            <a:ext cx="6028912" cy="98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70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22" t="12602" r="8654" b="26236"/>
          <a:stretch/>
        </p:blipFill>
        <p:spPr bwMode="auto">
          <a:xfrm>
            <a:off x="378129" y="463826"/>
            <a:ext cx="6499749" cy="98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06" y="1628800"/>
            <a:ext cx="16335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3719" y="1628800"/>
            <a:ext cx="16398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0937" y="1605747"/>
            <a:ext cx="2914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243" y="4014774"/>
            <a:ext cx="28956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4675" y="4183049"/>
            <a:ext cx="2962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14778" y="4183049"/>
            <a:ext cx="33655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51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 name="Title 1"/>
          <p:cNvSpPr>
            <a:spLocks noGrp="1"/>
          </p:cNvSpPr>
          <p:nvPr>
            <p:ph type="title"/>
          </p:nvPr>
        </p:nvSpPr>
        <p:spPr>
          <a:xfrm>
            <a:off x="152092" y="367473"/>
            <a:ext cx="7156211" cy="1143000"/>
          </a:xfrm>
        </p:spPr>
        <p:txBody>
          <a:bodyPr>
            <a:noAutofit/>
          </a:bodyPr>
          <a:lstStyle/>
          <a:p>
            <a:pPr algn="l"/>
            <a:r>
              <a:rPr lang="en-GB" sz="6000" b="1" dirty="0">
                <a:solidFill>
                  <a:schemeClr val="bg1"/>
                </a:solidFill>
                <a:latin typeface="+mn-lt"/>
              </a:rPr>
              <a:t>HOW DO FOSSILS FORM?</a:t>
            </a:r>
          </a:p>
        </p:txBody>
      </p:sp>
      <p:sp>
        <p:nvSpPr>
          <p:cNvPr id="23" name="TextBox 22"/>
          <p:cNvSpPr txBox="1"/>
          <p:nvPr/>
        </p:nvSpPr>
        <p:spPr>
          <a:xfrm>
            <a:off x="378130" y="1865136"/>
            <a:ext cx="1512168" cy="954107"/>
          </a:xfrm>
          <a:prstGeom prst="rect">
            <a:avLst/>
          </a:prstGeom>
          <a:noFill/>
        </p:spPr>
        <p:txBody>
          <a:bodyPr wrap="square" rtlCol="0">
            <a:spAutoFit/>
          </a:bodyPr>
          <a:lstStyle/>
          <a:p>
            <a:r>
              <a:rPr lang="en-GB" sz="2800" b="1" dirty="0"/>
              <a:t>1: DEATH</a:t>
            </a:r>
          </a:p>
        </p:txBody>
      </p:sp>
      <p:sp>
        <p:nvSpPr>
          <p:cNvPr id="24" name="TextBox 23"/>
          <p:cNvSpPr txBox="1"/>
          <p:nvPr/>
        </p:nvSpPr>
        <p:spPr>
          <a:xfrm>
            <a:off x="3277893" y="1797714"/>
            <a:ext cx="1512168" cy="954107"/>
          </a:xfrm>
          <a:prstGeom prst="rect">
            <a:avLst/>
          </a:prstGeom>
          <a:noFill/>
        </p:spPr>
        <p:txBody>
          <a:bodyPr wrap="square" rtlCol="0">
            <a:spAutoFit/>
          </a:bodyPr>
          <a:lstStyle/>
          <a:p>
            <a:r>
              <a:rPr lang="en-GB" sz="2800" b="1" dirty="0"/>
              <a:t>2: BURIAL</a:t>
            </a:r>
          </a:p>
        </p:txBody>
      </p:sp>
      <p:sp>
        <p:nvSpPr>
          <p:cNvPr id="25" name="TextBox 24"/>
          <p:cNvSpPr txBox="1"/>
          <p:nvPr/>
        </p:nvSpPr>
        <p:spPr>
          <a:xfrm>
            <a:off x="6208388" y="1828852"/>
            <a:ext cx="2757856" cy="892552"/>
          </a:xfrm>
          <a:prstGeom prst="rect">
            <a:avLst/>
          </a:prstGeom>
          <a:noFill/>
        </p:spPr>
        <p:txBody>
          <a:bodyPr wrap="square" rtlCol="0">
            <a:spAutoFit/>
          </a:bodyPr>
          <a:lstStyle/>
          <a:p>
            <a:r>
              <a:rPr lang="en-GB" sz="2800" b="1" dirty="0"/>
              <a:t>3: </a:t>
            </a:r>
            <a:r>
              <a:rPr lang="en-GB" sz="2400" b="1" dirty="0"/>
              <a:t>DECAY OF SOFT PARTS</a:t>
            </a:r>
          </a:p>
        </p:txBody>
      </p:sp>
      <p:sp>
        <p:nvSpPr>
          <p:cNvPr id="26" name="TextBox 25"/>
          <p:cNvSpPr txBox="1"/>
          <p:nvPr/>
        </p:nvSpPr>
        <p:spPr>
          <a:xfrm>
            <a:off x="217007" y="4204579"/>
            <a:ext cx="2771801" cy="892552"/>
          </a:xfrm>
          <a:prstGeom prst="rect">
            <a:avLst/>
          </a:prstGeom>
          <a:noFill/>
        </p:spPr>
        <p:txBody>
          <a:bodyPr wrap="square" rtlCol="0">
            <a:spAutoFit/>
          </a:bodyPr>
          <a:lstStyle/>
          <a:p>
            <a:r>
              <a:rPr lang="en-GB" sz="2800" b="1" dirty="0"/>
              <a:t>4: </a:t>
            </a:r>
            <a:r>
              <a:rPr lang="en-GB" sz="2400" b="1" dirty="0"/>
              <a:t>SEDIMENTATION &amp; FOSSILISATION</a:t>
            </a:r>
          </a:p>
        </p:txBody>
      </p:sp>
      <p:sp>
        <p:nvSpPr>
          <p:cNvPr id="27" name="TextBox 26"/>
          <p:cNvSpPr txBox="1"/>
          <p:nvPr/>
        </p:nvSpPr>
        <p:spPr>
          <a:xfrm>
            <a:off x="3169879" y="4358468"/>
            <a:ext cx="2771801" cy="954107"/>
          </a:xfrm>
          <a:prstGeom prst="rect">
            <a:avLst/>
          </a:prstGeom>
          <a:noFill/>
        </p:spPr>
        <p:txBody>
          <a:bodyPr wrap="square" rtlCol="0">
            <a:spAutoFit/>
          </a:bodyPr>
          <a:lstStyle/>
          <a:p>
            <a:r>
              <a:rPr lang="en-GB" sz="2800" b="1" dirty="0"/>
              <a:t>5: UPLIFT ONTO LAND</a:t>
            </a:r>
          </a:p>
        </p:txBody>
      </p:sp>
      <p:sp>
        <p:nvSpPr>
          <p:cNvPr id="28" name="TextBox 27"/>
          <p:cNvSpPr txBox="1"/>
          <p:nvPr/>
        </p:nvSpPr>
        <p:spPr>
          <a:xfrm>
            <a:off x="6012160" y="4409129"/>
            <a:ext cx="3131840" cy="954107"/>
          </a:xfrm>
          <a:prstGeom prst="rect">
            <a:avLst/>
          </a:prstGeom>
          <a:noFill/>
        </p:spPr>
        <p:txBody>
          <a:bodyPr wrap="square" rtlCol="0">
            <a:spAutoFit/>
          </a:bodyPr>
          <a:lstStyle/>
          <a:p>
            <a:r>
              <a:rPr lang="en-GB" sz="2800" b="1" dirty="0"/>
              <a:t>6: EROSION &amp; EXPOSURE</a:t>
            </a:r>
          </a:p>
        </p:txBody>
      </p:sp>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6"/>
          <p:cNvSpPr/>
          <p:nvPr/>
        </p:nvSpPr>
        <p:spPr>
          <a:xfrm>
            <a:off x="-12084"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4167" y1="15356" x2="13854" y2="85375"/>
                        <a14:foregroundMark x1="5833" y1="21389" x2="8073" y2="90037"/>
                        <a14:foregroundMark x1="73281" y1="94241" x2="91510" y2="89488"/>
                      </a14:backgroundRemoval>
                    </a14:imgEffect>
                  </a14:imgLayer>
                </a14:imgProps>
              </a:ext>
              <a:ext uri="{28A0092B-C50C-407E-A947-70E740481C1C}">
                <a14:useLocalDpi xmlns:a14="http://schemas.microsoft.com/office/drawing/2010/main" val="0"/>
              </a:ext>
            </a:extLst>
          </a:blip>
          <a:stretch>
            <a:fillRect/>
          </a:stretch>
        </p:blipFill>
        <p:spPr>
          <a:xfrm>
            <a:off x="247429" y="4455074"/>
            <a:ext cx="3707838" cy="211269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105942" y="-67549"/>
            <a:ext cx="4139919" cy="31049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2160" y="157636"/>
            <a:ext cx="2785359" cy="3342431"/>
          </a:xfrm>
          <a:prstGeom prst="rect">
            <a:avLst/>
          </a:prstGeom>
          <a:effectLst>
            <a:outerShdw blurRad="50800" dist="38100" dir="2700000" algn="tl" rotWithShape="0">
              <a:prstClr val="black">
                <a:alpha val="40000"/>
              </a:prstClr>
            </a:outerShdw>
          </a:effectLst>
        </p:spPr>
      </p:pic>
      <p:pic>
        <p:nvPicPr>
          <p:cNvPr id="2050" name="Picture 2" descr="Image result for foraminifera fossil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70116" y="4204579"/>
            <a:ext cx="2965716" cy="22266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969" y="2452615"/>
            <a:ext cx="1986249" cy="584775"/>
          </a:xfrm>
          <a:prstGeom prst="rect">
            <a:avLst/>
          </a:prstGeom>
          <a:noFill/>
        </p:spPr>
        <p:txBody>
          <a:bodyPr wrap="none" rtlCol="0">
            <a:spAutoFit/>
          </a:bodyPr>
          <a:lstStyle/>
          <a:p>
            <a:r>
              <a:rPr lang="en-GB" sz="3200" b="1" dirty="0"/>
              <a:t>Ammonite</a:t>
            </a:r>
          </a:p>
        </p:txBody>
      </p:sp>
      <p:sp>
        <p:nvSpPr>
          <p:cNvPr id="29" name="TextBox 28"/>
          <p:cNvSpPr txBox="1"/>
          <p:nvPr/>
        </p:nvSpPr>
        <p:spPr>
          <a:xfrm>
            <a:off x="5997207" y="3471682"/>
            <a:ext cx="2938625" cy="584775"/>
          </a:xfrm>
          <a:prstGeom prst="rect">
            <a:avLst/>
          </a:prstGeom>
          <a:noFill/>
        </p:spPr>
        <p:txBody>
          <a:bodyPr wrap="none" rtlCol="0">
            <a:spAutoFit/>
          </a:bodyPr>
          <a:lstStyle/>
          <a:p>
            <a:r>
              <a:rPr lang="en-GB" sz="3200" b="1" dirty="0"/>
              <a:t>Triceratops skull</a:t>
            </a:r>
          </a:p>
        </p:txBody>
      </p:sp>
      <p:sp>
        <p:nvSpPr>
          <p:cNvPr id="30" name="TextBox 29"/>
          <p:cNvSpPr txBox="1"/>
          <p:nvPr/>
        </p:nvSpPr>
        <p:spPr>
          <a:xfrm>
            <a:off x="378130" y="4066080"/>
            <a:ext cx="1601336" cy="584775"/>
          </a:xfrm>
          <a:prstGeom prst="rect">
            <a:avLst/>
          </a:prstGeom>
          <a:noFill/>
        </p:spPr>
        <p:txBody>
          <a:bodyPr wrap="none" rtlCol="0">
            <a:spAutoFit/>
          </a:bodyPr>
          <a:lstStyle/>
          <a:p>
            <a:r>
              <a:rPr lang="en-GB" sz="3200" b="1" dirty="0"/>
              <a:t>Trilobite</a:t>
            </a:r>
          </a:p>
        </p:txBody>
      </p:sp>
      <p:sp>
        <p:nvSpPr>
          <p:cNvPr id="31" name="TextBox 30"/>
          <p:cNvSpPr txBox="1"/>
          <p:nvPr/>
        </p:nvSpPr>
        <p:spPr>
          <a:xfrm>
            <a:off x="3783923" y="5386892"/>
            <a:ext cx="2255489" cy="954107"/>
          </a:xfrm>
          <a:prstGeom prst="rect">
            <a:avLst/>
          </a:prstGeom>
          <a:noFill/>
        </p:spPr>
        <p:txBody>
          <a:bodyPr wrap="none" rtlCol="0">
            <a:spAutoFit/>
          </a:bodyPr>
          <a:lstStyle/>
          <a:p>
            <a:r>
              <a:rPr lang="en-GB" sz="2800" b="1" dirty="0"/>
              <a:t>Microfossils</a:t>
            </a:r>
          </a:p>
          <a:p>
            <a:r>
              <a:rPr lang="en-GB" sz="2800" b="1" dirty="0"/>
              <a:t>(foraminifera)</a:t>
            </a:r>
          </a:p>
        </p:txBody>
      </p:sp>
      <p:sp>
        <p:nvSpPr>
          <p:cNvPr id="32" name="TextBox 31"/>
          <p:cNvSpPr txBox="1"/>
          <p:nvPr/>
        </p:nvSpPr>
        <p:spPr>
          <a:xfrm>
            <a:off x="4513303" y="1731698"/>
            <a:ext cx="1182151" cy="584775"/>
          </a:xfrm>
          <a:prstGeom prst="rect">
            <a:avLst/>
          </a:prstGeom>
          <a:noFill/>
        </p:spPr>
        <p:txBody>
          <a:bodyPr wrap="square" rtlCol="0">
            <a:spAutoFit/>
          </a:bodyPr>
          <a:lstStyle/>
          <a:p>
            <a:r>
              <a:rPr lang="en-GB" sz="3200" b="1" dirty="0"/>
              <a:t>Fern </a:t>
            </a:r>
          </a:p>
        </p:txBody>
      </p:sp>
      <p:pic>
        <p:nvPicPr>
          <p:cNvPr id="7" name="Picture 2" descr="File:PSM V73 D124 Fossil fern phegopteris guyottii.png"/>
          <p:cNvPicPr>
            <a:picLocks noChangeAspect="1" noChangeArrowheads="1"/>
          </p:cNvPicPr>
          <p:nvPr/>
        </p:nvPicPr>
        <p:blipFill rotWithShape="1">
          <a:blip r:embed="rId15">
            <a:extLst>
              <a:ext uri="{28A0092B-C50C-407E-A947-70E740481C1C}">
                <a14:useLocalDpi xmlns:a14="http://schemas.microsoft.com/office/drawing/2010/main" val="0"/>
              </a:ext>
            </a:extLst>
          </a:blip>
          <a:srcRect l="20372" t="2081" r="6669" b="71"/>
          <a:stretch/>
        </p:blipFill>
        <p:spPr bwMode="auto">
          <a:xfrm>
            <a:off x="2843808" y="2234130"/>
            <a:ext cx="2914397" cy="284353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my.ball\Downloads\flying-sparks-142486_1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58" y="4344167"/>
            <a:ext cx="3297022" cy="21980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amy.ball\Downloads\stress-624220_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391" y="2921469"/>
            <a:ext cx="2998978" cy="21461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92080" y="4114159"/>
            <a:ext cx="3797184" cy="265802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lh3.googleusercontent.com/-H3w_V_F8ZDA/VfaCyMaocRI/AAAAAAAALLM/dqzvoWRIyj0/s720/1622%25252012.08.15_3%252520granite%25252015%252520cm.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08104" y="1269035"/>
            <a:ext cx="3581160" cy="266100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596336" y="3517647"/>
            <a:ext cx="0" cy="1279505"/>
          </a:xfrm>
          <a:prstGeom prst="straightConnector1">
            <a:avLst/>
          </a:prstGeom>
          <a:ln w="1270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8001" y="2012685"/>
            <a:ext cx="1413749" cy="1231106"/>
          </a:xfrm>
          <a:prstGeom prst="rect">
            <a:avLst/>
          </a:prstGeom>
          <a:noFill/>
        </p:spPr>
        <p:txBody>
          <a:bodyPr wrap="square" rtlCol="0">
            <a:spAutoFit/>
          </a:bodyPr>
          <a:lstStyle/>
          <a:p>
            <a:r>
              <a:rPr lang="en-GB" sz="2800" b="1" dirty="0">
                <a:solidFill>
                  <a:schemeClr val="bg1"/>
                </a:solidFill>
              </a:rPr>
              <a:t>Igneous rock</a:t>
            </a:r>
          </a:p>
          <a:p>
            <a:r>
              <a:rPr lang="en-GB" b="1" dirty="0">
                <a:solidFill>
                  <a:schemeClr val="bg1"/>
                </a:solidFill>
              </a:rPr>
              <a:t>(Granite)</a:t>
            </a:r>
          </a:p>
        </p:txBody>
      </p:sp>
      <p:sp>
        <p:nvSpPr>
          <p:cNvPr id="14" name="TextBox 13"/>
          <p:cNvSpPr txBox="1"/>
          <p:nvPr/>
        </p:nvSpPr>
        <p:spPr>
          <a:xfrm>
            <a:off x="6126182" y="5067613"/>
            <a:ext cx="2237386" cy="1231106"/>
          </a:xfrm>
          <a:prstGeom prst="rect">
            <a:avLst/>
          </a:prstGeom>
          <a:noFill/>
        </p:spPr>
        <p:txBody>
          <a:bodyPr wrap="square" rtlCol="0">
            <a:spAutoFit/>
          </a:bodyPr>
          <a:lstStyle/>
          <a:p>
            <a:r>
              <a:rPr lang="en-GB" sz="2800" b="1" dirty="0">
                <a:solidFill>
                  <a:schemeClr val="bg1"/>
                </a:solidFill>
              </a:rPr>
              <a:t>Metamorphic rock</a:t>
            </a:r>
          </a:p>
          <a:p>
            <a:r>
              <a:rPr lang="en-GB" b="1" dirty="0">
                <a:solidFill>
                  <a:schemeClr val="bg1"/>
                </a:solidFill>
              </a:rPr>
              <a:t>(Gneiss)</a:t>
            </a:r>
          </a:p>
        </p:txBody>
      </p:sp>
      <p:sp>
        <p:nvSpPr>
          <p:cNvPr id="4" name="TextBox 3"/>
          <p:cNvSpPr txBox="1"/>
          <p:nvPr/>
        </p:nvSpPr>
        <p:spPr>
          <a:xfrm>
            <a:off x="6884045" y="6525772"/>
            <a:ext cx="2205219" cy="307777"/>
          </a:xfrm>
          <a:prstGeom prst="rect">
            <a:avLst/>
          </a:prstGeom>
          <a:noFill/>
        </p:spPr>
        <p:txBody>
          <a:bodyPr wrap="none" rtlCol="0">
            <a:spAutoFit/>
          </a:bodyPr>
          <a:lstStyle/>
          <a:p>
            <a:r>
              <a:rPr lang="en-GB" sz="1400" dirty="0"/>
              <a:t>Rock images: Sandatlas.org</a:t>
            </a:r>
          </a:p>
        </p:txBody>
      </p:sp>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 y="1991986"/>
            <a:ext cx="47069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6012" t="16137" r="8250" b="32636"/>
          <a:stretch/>
        </p:blipFill>
        <p:spPr bwMode="auto">
          <a:xfrm>
            <a:off x="291548" y="503583"/>
            <a:ext cx="6533322" cy="9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0" descr="C:\Users\amy.ball\Downloads\1200px-Plates_tect2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31640"/>
            <a:ext cx="7848872" cy="5356857"/>
          </a:xfrm>
          <a:prstGeom prst="rect">
            <a:avLst/>
          </a:prstGeom>
          <a:noFill/>
          <a:ln w="38100">
            <a:solidFill>
              <a:schemeClr val="bg1"/>
            </a:solidFill>
          </a:ln>
          <a:effectLst>
            <a:outerShdw blurRad="1143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953"/>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3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884" y="3785808"/>
            <a:ext cx="3689960" cy="3066113"/>
          </a:xfrm>
          <a:prstGeom prst="rect">
            <a:avLst/>
          </a:prstGeom>
        </p:spPr>
      </p:pic>
      <p:cxnSp>
        <p:nvCxnSpPr>
          <p:cNvPr id="12" name="Straight Arrow Connector 11"/>
          <p:cNvCxnSpPr/>
          <p:nvPr/>
        </p:nvCxnSpPr>
        <p:spPr>
          <a:xfrm>
            <a:off x="998828" y="3708991"/>
            <a:ext cx="960758" cy="2096273"/>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 y="212386"/>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49" y="1844824"/>
            <a:ext cx="35718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1052736"/>
            <a:ext cx="4012338" cy="4473202"/>
          </a:xfrm>
          <a:prstGeom prst="rect">
            <a:avLst/>
          </a:prstGeom>
        </p:spPr>
      </p:pic>
      <p:cxnSp>
        <p:nvCxnSpPr>
          <p:cNvPr id="10" name="Straight Arrow Connector 9"/>
          <p:cNvCxnSpPr/>
          <p:nvPr/>
        </p:nvCxnSpPr>
        <p:spPr>
          <a:xfrm>
            <a:off x="3203848" y="3429000"/>
            <a:ext cx="2304256" cy="598637"/>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86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378" y="1924013"/>
            <a:ext cx="3277348" cy="327734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0374" b="12087"/>
          <a:stretch/>
        </p:blipFill>
        <p:spPr>
          <a:xfrm>
            <a:off x="496694" y="1918172"/>
            <a:ext cx="1771050" cy="1787641"/>
          </a:xfrm>
          <a:prstGeom prst="ellipse">
            <a:avLst/>
          </a:prstGeom>
          <a:effectLst>
            <a:outerShdw blurRad="50800" dist="38100" dir="2700000" algn="tl" rotWithShape="0">
              <a:prstClr val="black">
                <a:alpha val="40000"/>
              </a:prstClr>
            </a:outerShdw>
          </a:effectLst>
        </p:spPr>
      </p:pic>
      <p:pic>
        <p:nvPicPr>
          <p:cNvPr id="2051" name="Picture 3" descr="C:\Users\amy.ball\Downloads\landscape-192987_1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47" t="3357" r="796" b="12208"/>
          <a:stretch/>
        </p:blipFill>
        <p:spPr bwMode="auto">
          <a:xfrm>
            <a:off x="5463348" y="4931401"/>
            <a:ext cx="1864756" cy="178881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amy.ball\Downloads\divers-68151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93"/>
          <a:stretch/>
        </p:blipFill>
        <p:spPr bwMode="auto">
          <a:xfrm>
            <a:off x="164704" y="3964202"/>
            <a:ext cx="1913012" cy="186160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C:\Users\amy.ball\Downloads\jurassic-coast-1406284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043"/>
          <a:stretch/>
        </p:blipFill>
        <p:spPr bwMode="auto">
          <a:xfrm>
            <a:off x="7164288" y="1556792"/>
            <a:ext cx="1835046" cy="1800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5" name="Picture 7" descr="C:\Users\amy.ball\Downloads\ama-dablam-2064522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274" t="1384" r="3697" b="7155"/>
          <a:stretch/>
        </p:blipFill>
        <p:spPr bwMode="auto">
          <a:xfrm>
            <a:off x="2394162" y="4931402"/>
            <a:ext cx="1821216" cy="178881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5292080" y="4470440"/>
            <a:ext cx="799774" cy="6905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95839" y="3618912"/>
            <a:ext cx="1456481" cy="530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95839" y="2636912"/>
            <a:ext cx="1168449"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742028" y="4125150"/>
            <a:ext cx="1821860" cy="45597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563888" y="4083710"/>
            <a:ext cx="610420" cy="937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267744" y="2736435"/>
            <a:ext cx="1063500"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6" name="Picture 8" descr="C:\Users\amy.ball\Downloads\canyonlands-1730077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214" r="5193"/>
          <a:stretch/>
        </p:blipFill>
        <p:spPr bwMode="auto">
          <a:xfrm>
            <a:off x="7328104" y="3736897"/>
            <a:ext cx="1735878" cy="168846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391" t="12192" r="21278" b="30779"/>
          <a:stretch/>
        </p:blipFill>
        <p:spPr bwMode="auto">
          <a:xfrm>
            <a:off x="371061" y="543338"/>
            <a:ext cx="4797288"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56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10209" y="3645024"/>
            <a:ext cx="3469058" cy="308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997" y="5373216"/>
            <a:ext cx="1421223" cy="707886"/>
          </a:xfrm>
          <a:prstGeom prst="rect">
            <a:avLst/>
          </a:prstGeom>
          <a:noFill/>
        </p:spPr>
        <p:txBody>
          <a:bodyPr wrap="none" rtlCol="0">
            <a:spAutoFit/>
          </a:bodyPr>
          <a:lstStyle/>
          <a:p>
            <a:r>
              <a:rPr lang="en-GB" sz="4000" b="1" dirty="0"/>
              <a:t>Schist</a:t>
            </a:r>
          </a:p>
        </p:txBody>
      </p:sp>
      <p:pic>
        <p:nvPicPr>
          <p:cNvPr id="7"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95097" y="1412776"/>
            <a:ext cx="36004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1965" y="3558723"/>
            <a:ext cx="1231619" cy="707886"/>
          </a:xfrm>
          <a:prstGeom prst="rect">
            <a:avLst/>
          </a:prstGeom>
          <a:noFill/>
        </p:spPr>
        <p:txBody>
          <a:bodyPr wrap="none" rtlCol="0">
            <a:spAutoFit/>
          </a:bodyPr>
          <a:lstStyle/>
          <a:p>
            <a:r>
              <a:rPr lang="en-GB" sz="4000" b="1" dirty="0"/>
              <a:t>Slate</a:t>
            </a:r>
          </a:p>
        </p:txBody>
      </p:sp>
      <p:sp>
        <p:nvSpPr>
          <p:cNvPr id="12" name="TextBox 11"/>
          <p:cNvSpPr txBox="1"/>
          <p:nvPr/>
        </p:nvSpPr>
        <p:spPr>
          <a:xfrm>
            <a:off x="7301569" y="2850837"/>
            <a:ext cx="1582484" cy="707886"/>
          </a:xfrm>
          <a:prstGeom prst="rect">
            <a:avLst/>
          </a:prstGeom>
          <a:noFill/>
        </p:spPr>
        <p:txBody>
          <a:bodyPr wrap="none" rtlCol="0">
            <a:spAutoFit/>
          </a:bodyPr>
          <a:lstStyle/>
          <a:p>
            <a:r>
              <a:rPr lang="en-GB" sz="4000" b="1" dirty="0"/>
              <a:t>Gneiss</a:t>
            </a:r>
          </a:p>
        </p:txBody>
      </p:sp>
      <p:pic>
        <p:nvPicPr>
          <p:cNvPr id="10246" name="Picture 6" descr="Marble from Fausk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5012796" y="4540632"/>
            <a:ext cx="3901635" cy="2184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68990" y="3933056"/>
            <a:ext cx="1729961" cy="707886"/>
          </a:xfrm>
          <a:prstGeom prst="rect">
            <a:avLst/>
          </a:prstGeom>
          <a:noFill/>
        </p:spPr>
        <p:txBody>
          <a:bodyPr wrap="none" rtlCol="0">
            <a:spAutoFit/>
          </a:bodyPr>
          <a:lstStyle/>
          <a:p>
            <a:r>
              <a:rPr lang="en-GB" sz="4000" b="1" dirty="0"/>
              <a:t>Marble</a:t>
            </a:r>
          </a:p>
        </p:txBody>
      </p:sp>
      <p:pic>
        <p:nvPicPr>
          <p:cNvPr id="10248" name="Picture 8" descr="Slate, phyllite and schis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rot="20116570">
            <a:off x="779378" y="1161541"/>
            <a:ext cx="3226466" cy="256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71861" y="6525772"/>
            <a:ext cx="2205219" cy="307777"/>
          </a:xfrm>
          <a:prstGeom prst="rect">
            <a:avLst/>
          </a:prstGeom>
          <a:noFill/>
        </p:spPr>
        <p:txBody>
          <a:bodyPr wrap="none" rtlCol="0">
            <a:spAutoFit/>
          </a:bodyPr>
          <a:lstStyle/>
          <a:p>
            <a:r>
              <a:rPr lang="en-GB" sz="1400" dirty="0"/>
              <a:t>Rock images: Sandatlas.org</a:t>
            </a:r>
          </a:p>
        </p:txBody>
      </p:sp>
      <p:pic>
        <p:nvPicPr>
          <p:cNvPr id="1741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296" r="20249" b="26899"/>
          <a:stretch/>
        </p:blipFill>
        <p:spPr bwMode="auto">
          <a:xfrm>
            <a:off x="265042" y="260649"/>
            <a:ext cx="6506819" cy="95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45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97111"/>
            <a:ext cx="7560840" cy="66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6" t="11776" r="26370" b="19207"/>
          <a:stretch/>
        </p:blipFill>
        <p:spPr bwMode="auto">
          <a:xfrm>
            <a:off x="251791" y="197111"/>
            <a:ext cx="2597426" cy="173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descr="C:\Users\amy.ball\Downloads\water-1585192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88" t="8165" r="20073" b="9713"/>
          <a:stretch/>
        </p:blipFill>
        <p:spPr bwMode="auto">
          <a:xfrm>
            <a:off x="7596336" y="3176013"/>
            <a:ext cx="1405720" cy="29357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port of liverpool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070" r="13070" b="3035"/>
          <a:stretch/>
        </p:blipFill>
        <p:spPr bwMode="auto">
          <a:xfrm>
            <a:off x="417668" y="1330848"/>
            <a:ext cx="2388358" cy="236623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3" name="Picture 9" descr="C:\Users\amy.ball\Downloads\roof-77631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18" r="25823"/>
          <a:stretch/>
        </p:blipFill>
        <p:spPr bwMode="auto">
          <a:xfrm>
            <a:off x="4011595" y="2884356"/>
            <a:ext cx="2333132" cy="224404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1275" name="Picture 11" descr="C:\Users\amy.ball\Downloads\stairs-1379188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44"/>
          <a:stretch/>
        </p:blipFill>
        <p:spPr bwMode="auto">
          <a:xfrm>
            <a:off x="6614600" y="1411029"/>
            <a:ext cx="2271695" cy="22058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6" name="Picture 12" descr="C:\Users\amy.ball\Downloads\shell-1504517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5997" y="1153162"/>
            <a:ext cx="3682164" cy="2454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8" name="Picture 14" descr="C:\Users\amy.ball\Downloads\coal-471903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70" r="12779"/>
          <a:stretch/>
        </p:blipFill>
        <p:spPr bwMode="auto">
          <a:xfrm>
            <a:off x="518615" y="4252013"/>
            <a:ext cx="2287411" cy="224963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4" name="Picture 10" descr="C:\Users\amy.ball\Downloads\macbook-1443927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2787" b="87276" l="44740" r="95000"/>
                    </a14:imgEffect>
                  </a14:imgLayer>
                </a14:imgProps>
              </a:ext>
              <a:ext uri="{28A0092B-C50C-407E-A947-70E740481C1C}">
                <a14:useLocalDpi xmlns:a14="http://schemas.microsoft.com/office/drawing/2010/main" val="0"/>
              </a:ext>
            </a:extLst>
          </a:blip>
          <a:srcRect l="44870" t="34183" r="7089" b="8381"/>
          <a:stretch/>
        </p:blipFill>
        <p:spPr bwMode="auto">
          <a:xfrm>
            <a:off x="4334745" y="987293"/>
            <a:ext cx="2811440" cy="22425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7" name="Picture 13" descr="C:\Users\amy.ball\Downloads\plastic-screw-caps-2111253_192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42" b="99412" l="3750" r="97813"/>
                    </a14:imgEffect>
                  </a14:imgLayer>
                </a14:imgProps>
              </a:ext>
              <a:ext uri="{28A0092B-C50C-407E-A947-70E740481C1C}">
                <a14:useLocalDpi xmlns:a14="http://schemas.microsoft.com/office/drawing/2010/main" val="0"/>
              </a:ext>
            </a:extLst>
          </a:blip>
          <a:srcRect/>
          <a:stretch>
            <a:fillRect/>
          </a:stretch>
        </p:blipFill>
        <p:spPr bwMode="auto">
          <a:xfrm>
            <a:off x="3256362" y="5092082"/>
            <a:ext cx="2926080" cy="1556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7" descr="Image result for smart pho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586822">
            <a:off x="5823653" y="4491212"/>
            <a:ext cx="2220737" cy="222073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80" name="Picture 16" descr="C:\Users\amy.ball\Downloads\beverage-1935287_640.png"/>
          <p:cNvPicPr>
            <a:picLocks noChangeAspect="1" noChangeArrowheads="1"/>
          </p:cNvPicPr>
          <p:nvPr/>
        </p:nvPicPr>
        <p:blipFill rotWithShape="1">
          <a:blip r:embed="rId15">
            <a:extLst>
              <a:ext uri="{28A0092B-C50C-407E-A947-70E740481C1C}">
                <a14:useLocalDpi xmlns:a14="http://schemas.microsoft.com/office/drawing/2010/main" val="0"/>
              </a:ext>
            </a:extLst>
          </a:blip>
          <a:srcRect l="33299" r="33351"/>
          <a:stretch/>
        </p:blipFill>
        <p:spPr bwMode="auto">
          <a:xfrm>
            <a:off x="2534628" y="3435504"/>
            <a:ext cx="1443468" cy="243458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Image result for sal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139215" y="3405032"/>
            <a:ext cx="1233444" cy="1723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24" y="119305"/>
            <a:ext cx="85042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175" y="868020"/>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9" descr="C:\Users\amy.ball\Downloads\zermatt-1803481_1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287" y="4283518"/>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7" descr="C:\Users\amy.ball\Downloads\pebbles-1842329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00" r="29167" b="6360"/>
          <a:stretch/>
        </p:blipFill>
        <p:spPr bwMode="auto">
          <a:xfrm>
            <a:off x="6846007" y="1772814"/>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C:\Users\amy.ball\Downloads\rock-540130_192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2638478" y="3284984"/>
            <a:ext cx="3406239" cy="339473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1935" t="10762" r="37227" b="23036"/>
          <a:stretch/>
        </p:blipFill>
        <p:spPr bwMode="auto">
          <a:xfrm>
            <a:off x="522513" y="548680"/>
            <a:ext cx="3657600" cy="320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24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136904" cy="850738"/>
          </a:xfrm>
        </p:spPr>
        <p:txBody>
          <a:bodyPr>
            <a:normAutofit fontScale="92500"/>
          </a:bodyPr>
          <a:lstStyle/>
          <a:p>
            <a:pPr marL="0" indent="0">
              <a:buNone/>
            </a:pPr>
            <a:r>
              <a:rPr lang="en-GB" sz="5200" dirty="0">
                <a:solidFill>
                  <a:srgbClr val="D45242"/>
                </a:solidFill>
              </a:rPr>
              <a:t>What type of rock is sandstone?</a:t>
            </a:r>
          </a:p>
          <a:p>
            <a:pPr marL="0" indent="0">
              <a:buNone/>
            </a:pPr>
            <a:endParaRPr lang="en-GB" dirty="0">
              <a:solidFill>
                <a:srgbClr val="D45242"/>
              </a:solidFill>
            </a:endParaRPr>
          </a:p>
          <a:p>
            <a:pPr marL="0" indent="0">
              <a:buNone/>
            </a:pPr>
            <a:endParaRPr lang="en-GB" dirty="0">
              <a:solidFill>
                <a:srgbClr val="D45242"/>
              </a:solidFill>
            </a:endParaRPr>
          </a:p>
        </p:txBody>
      </p:sp>
      <p:sp>
        <p:nvSpPr>
          <p:cNvPr id="7" name="Rounded Rectangle 6"/>
          <p:cNvSpPr/>
          <p:nvPr/>
        </p:nvSpPr>
        <p:spPr>
          <a:xfrm>
            <a:off x="755576" y="2911586"/>
            <a:ext cx="3732763"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55575" y="3833427"/>
            <a:ext cx="373276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5295" y="4797152"/>
            <a:ext cx="3723043"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11087" y="2911587"/>
            <a:ext cx="4277251" cy="830997"/>
          </a:xfrm>
          <a:prstGeom prst="rect">
            <a:avLst/>
          </a:prstGeom>
          <a:noFill/>
        </p:spPr>
        <p:txBody>
          <a:bodyPr wrap="square" rtlCol="0">
            <a:spAutoFit/>
          </a:bodyPr>
          <a:lstStyle/>
          <a:p>
            <a:r>
              <a:rPr lang="en-GB" sz="4800" dirty="0"/>
              <a:t>A:     Igneous</a:t>
            </a:r>
          </a:p>
        </p:txBody>
      </p:sp>
      <p:sp>
        <p:nvSpPr>
          <p:cNvPr id="12" name="TextBox 11"/>
          <p:cNvSpPr txBox="1"/>
          <p:nvPr/>
        </p:nvSpPr>
        <p:spPr>
          <a:xfrm>
            <a:off x="222146" y="3833427"/>
            <a:ext cx="4363106" cy="830997"/>
          </a:xfrm>
          <a:prstGeom prst="rect">
            <a:avLst/>
          </a:prstGeom>
          <a:noFill/>
        </p:spPr>
        <p:txBody>
          <a:bodyPr wrap="square" rtlCol="0">
            <a:spAutoFit/>
          </a:bodyPr>
          <a:lstStyle/>
          <a:p>
            <a:r>
              <a:rPr lang="en-GB" sz="4800" dirty="0"/>
              <a:t>B: Metamorphic</a:t>
            </a:r>
          </a:p>
        </p:txBody>
      </p:sp>
      <p:sp>
        <p:nvSpPr>
          <p:cNvPr id="13" name="TextBox 12"/>
          <p:cNvSpPr txBox="1"/>
          <p:nvPr/>
        </p:nvSpPr>
        <p:spPr>
          <a:xfrm>
            <a:off x="211087" y="4771983"/>
            <a:ext cx="4277252" cy="830997"/>
          </a:xfrm>
          <a:prstGeom prst="rect">
            <a:avLst/>
          </a:prstGeom>
          <a:noFill/>
        </p:spPr>
        <p:txBody>
          <a:bodyPr wrap="square" rtlCol="0">
            <a:spAutoFit/>
          </a:bodyPr>
          <a:lstStyle/>
          <a:p>
            <a:r>
              <a:rPr lang="en-GB" sz="4800" dirty="0"/>
              <a:t>C:  Sedimentary</a:t>
            </a:r>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20349" y="2616179"/>
            <a:ext cx="2831824" cy="218679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40152" y="3813008"/>
            <a:ext cx="2927344" cy="2568257"/>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6876256" y="6525772"/>
            <a:ext cx="2159950" cy="307777"/>
          </a:xfrm>
          <a:prstGeom prst="rect">
            <a:avLst/>
          </a:prstGeom>
          <a:noFill/>
        </p:spPr>
        <p:txBody>
          <a:bodyPr wrap="none" rtlCol="0">
            <a:spAutoFit/>
          </a:bodyPr>
          <a:lstStyle/>
          <a:p>
            <a:r>
              <a:rPr lang="en-GB" sz="1400" dirty="0"/>
              <a:t>Rock images: Sandatlas.org</a:t>
            </a:r>
          </a:p>
        </p:txBody>
      </p:sp>
      <p:pic>
        <p:nvPicPr>
          <p:cNvPr id="2048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750" t="13202" r="33265" b="25599"/>
          <a:stretch/>
        </p:blipFill>
        <p:spPr bwMode="auto">
          <a:xfrm>
            <a:off x="463826" y="371061"/>
            <a:ext cx="4121426" cy="117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42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352928" cy="1410253"/>
          </a:xfrm>
        </p:spPr>
        <p:txBody>
          <a:bodyPr>
            <a:normAutofit/>
          </a:bodyPr>
          <a:lstStyle/>
          <a:p>
            <a:pPr marL="0" indent="0">
              <a:buNone/>
            </a:pPr>
            <a:r>
              <a:rPr lang="en-GB" sz="4000" dirty="0">
                <a:solidFill>
                  <a:srgbClr val="D45242"/>
                </a:solidFill>
              </a:rPr>
              <a:t>If limestone is put under pressure and heat it can turn into…</a:t>
            </a:r>
          </a:p>
          <a:p>
            <a:pPr marL="0" indent="0">
              <a:buNone/>
            </a:pPr>
            <a:endParaRPr lang="en-GB" dirty="0"/>
          </a:p>
          <a:p>
            <a:pPr marL="0" indent="0">
              <a:buNone/>
            </a:pPr>
            <a:endParaRPr lang="en-GB" dirty="0"/>
          </a:p>
        </p:txBody>
      </p:sp>
      <p:sp>
        <p:nvSpPr>
          <p:cNvPr id="4" name="Title 1"/>
          <p:cNvSpPr>
            <a:spLocks noGrp="1"/>
          </p:cNvSpPr>
          <p:nvPr>
            <p:ph type="title"/>
          </p:nvPr>
        </p:nvSpPr>
        <p:spPr>
          <a:xfrm>
            <a:off x="251520" y="404664"/>
            <a:ext cx="6408712" cy="1143000"/>
          </a:xfrm>
        </p:spPr>
        <p:txBody>
          <a:bodyPr>
            <a:noAutofit/>
          </a:bodyPr>
          <a:lstStyle/>
          <a:p>
            <a:pPr algn="l"/>
            <a:r>
              <a:rPr lang="en-GB" sz="7200" dirty="0">
                <a:solidFill>
                  <a:schemeClr val="bg1"/>
                </a:solidFill>
                <a:latin typeface="Pompiere " panose="02000000000000000000" pitchFamily="2" charset="0"/>
              </a:rPr>
              <a:t>QUESTION 2:</a:t>
            </a:r>
          </a:p>
        </p:txBody>
      </p:sp>
      <p:sp>
        <p:nvSpPr>
          <p:cNvPr id="5" name="Rounded Rectangle 4"/>
          <p:cNvSpPr/>
          <p:nvPr/>
        </p:nvSpPr>
        <p:spPr>
          <a:xfrm>
            <a:off x="766636" y="3327084"/>
            <a:ext cx="3385189"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6635" y="4248925"/>
            <a:ext cx="338518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76356" y="5212650"/>
            <a:ext cx="337420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2147" y="3327085"/>
            <a:ext cx="3988303" cy="830997"/>
          </a:xfrm>
          <a:prstGeom prst="rect">
            <a:avLst/>
          </a:prstGeom>
          <a:noFill/>
        </p:spPr>
        <p:txBody>
          <a:bodyPr wrap="square" rtlCol="0">
            <a:spAutoFit/>
          </a:bodyPr>
          <a:lstStyle/>
          <a:p>
            <a:r>
              <a:rPr lang="en-GB" sz="4800" dirty="0"/>
              <a:t>A:      Marble</a:t>
            </a:r>
          </a:p>
        </p:txBody>
      </p:sp>
      <p:sp>
        <p:nvSpPr>
          <p:cNvPr id="9" name="TextBox 8"/>
          <p:cNvSpPr txBox="1"/>
          <p:nvPr/>
        </p:nvSpPr>
        <p:spPr>
          <a:xfrm>
            <a:off x="233206" y="4248926"/>
            <a:ext cx="4266786" cy="830997"/>
          </a:xfrm>
          <a:prstGeom prst="rect">
            <a:avLst/>
          </a:prstGeom>
          <a:noFill/>
        </p:spPr>
        <p:txBody>
          <a:bodyPr wrap="square" rtlCol="0">
            <a:spAutoFit/>
          </a:bodyPr>
          <a:lstStyle/>
          <a:p>
            <a:r>
              <a:rPr lang="en-GB" sz="4800" dirty="0"/>
              <a:t>B:    Sandstone</a:t>
            </a:r>
          </a:p>
        </p:txBody>
      </p:sp>
      <p:sp>
        <p:nvSpPr>
          <p:cNvPr id="10" name="TextBox 9"/>
          <p:cNvSpPr txBox="1"/>
          <p:nvPr/>
        </p:nvSpPr>
        <p:spPr>
          <a:xfrm>
            <a:off x="222147" y="5187481"/>
            <a:ext cx="4000809" cy="830997"/>
          </a:xfrm>
          <a:prstGeom prst="rect">
            <a:avLst/>
          </a:prstGeom>
          <a:noFill/>
        </p:spPr>
        <p:txBody>
          <a:bodyPr wrap="square" rtlCol="0">
            <a:spAutoFit/>
          </a:bodyPr>
          <a:lstStyle/>
          <a:p>
            <a:r>
              <a:rPr lang="en-GB" sz="4800" dirty="0"/>
              <a:t>C:       Basalt</a:t>
            </a: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44008" y="3327085"/>
            <a:ext cx="3816424" cy="257608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7284260" y="6525772"/>
            <a:ext cx="2159950" cy="307777"/>
          </a:xfrm>
          <a:prstGeom prst="rect">
            <a:avLst/>
          </a:prstGeom>
          <a:noFill/>
        </p:spPr>
        <p:txBody>
          <a:bodyPr wrap="none" rtlCol="0">
            <a:spAutoFit/>
          </a:bodyPr>
          <a:lstStyle/>
          <a:p>
            <a:r>
              <a:rPr lang="en-GB" sz="1400" dirty="0"/>
              <a:t>Rock images: Sandatlas.org</a:t>
            </a:r>
          </a:p>
        </p:txBody>
      </p:sp>
    </p:spTree>
    <p:extLst>
      <p:ext uri="{BB962C8B-B14F-4D97-AF65-F5344CB8AC3E}">
        <p14:creationId xmlns:p14="http://schemas.microsoft.com/office/powerpoint/2010/main" val="416123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6" y="1988840"/>
            <a:ext cx="8730572" cy="648072"/>
          </a:xfrm>
        </p:spPr>
        <p:txBody>
          <a:bodyPr>
            <a:normAutofit fontScale="85000" lnSpcReduction="20000"/>
          </a:bodyPr>
          <a:lstStyle/>
          <a:p>
            <a:pPr marL="0" indent="0">
              <a:buNone/>
            </a:pPr>
            <a:r>
              <a:rPr lang="en-GB" sz="4800" dirty="0">
                <a:solidFill>
                  <a:srgbClr val="D45242"/>
                </a:solidFill>
              </a:rPr>
              <a:t>Which of these is an igneous rock?</a:t>
            </a:r>
          </a:p>
          <a:p>
            <a:pPr marL="0" indent="0">
              <a:buNone/>
            </a:pPr>
            <a:endParaRPr lang="en-GB" dirty="0"/>
          </a:p>
          <a:p>
            <a:pPr marL="0" indent="0">
              <a:buNone/>
            </a:pPr>
            <a:endParaRPr lang="en-GB" dirty="0"/>
          </a:p>
        </p:txBody>
      </p:sp>
      <p:sp>
        <p:nvSpPr>
          <p:cNvPr id="5" name="Rounded Rectangle 4"/>
          <p:cNvSpPr/>
          <p:nvPr/>
        </p:nvSpPr>
        <p:spPr>
          <a:xfrm>
            <a:off x="755576" y="2911586"/>
            <a:ext cx="321642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1642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6" y="4797152"/>
            <a:ext cx="3205984"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11086" y="2911587"/>
            <a:ext cx="4065951" cy="830997"/>
          </a:xfrm>
          <a:prstGeom prst="rect">
            <a:avLst/>
          </a:prstGeom>
          <a:noFill/>
        </p:spPr>
        <p:txBody>
          <a:bodyPr wrap="square" rtlCol="0">
            <a:spAutoFit/>
          </a:bodyPr>
          <a:lstStyle/>
          <a:p>
            <a:r>
              <a:rPr lang="en-GB" sz="4800" dirty="0"/>
              <a:t>A:    Mudstone</a:t>
            </a:r>
          </a:p>
        </p:txBody>
      </p:sp>
      <p:sp>
        <p:nvSpPr>
          <p:cNvPr id="9" name="TextBox 8"/>
          <p:cNvSpPr txBox="1"/>
          <p:nvPr/>
        </p:nvSpPr>
        <p:spPr>
          <a:xfrm>
            <a:off x="222145" y="3833428"/>
            <a:ext cx="4349855" cy="830997"/>
          </a:xfrm>
          <a:prstGeom prst="rect">
            <a:avLst/>
          </a:prstGeom>
          <a:noFill/>
        </p:spPr>
        <p:txBody>
          <a:bodyPr wrap="square" rtlCol="0">
            <a:spAutoFit/>
          </a:bodyPr>
          <a:lstStyle/>
          <a:p>
            <a:r>
              <a:rPr lang="en-GB" sz="4800" dirty="0"/>
              <a:t>B:       Slate</a:t>
            </a:r>
          </a:p>
        </p:txBody>
      </p:sp>
      <p:sp>
        <p:nvSpPr>
          <p:cNvPr id="10" name="TextBox 9"/>
          <p:cNvSpPr txBox="1"/>
          <p:nvPr/>
        </p:nvSpPr>
        <p:spPr>
          <a:xfrm>
            <a:off x="211086" y="4771983"/>
            <a:ext cx="4065951" cy="830997"/>
          </a:xfrm>
          <a:prstGeom prst="rect">
            <a:avLst/>
          </a:prstGeom>
          <a:noFill/>
        </p:spPr>
        <p:txBody>
          <a:bodyPr wrap="square" rtlCol="0">
            <a:spAutoFit/>
          </a:bodyPr>
          <a:lstStyle/>
          <a:p>
            <a:r>
              <a:rPr lang="en-GB" sz="4800" dirty="0"/>
              <a:t>C:     Obsidian</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45" t="13591" r="33995" b="27273"/>
          <a:stretch/>
        </p:blipFill>
        <p:spPr bwMode="auto">
          <a:xfrm>
            <a:off x="437322" y="450574"/>
            <a:ext cx="3989145" cy="113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270" y="2199550"/>
            <a:ext cx="3947550" cy="4475495"/>
          </a:xfrm>
          <a:prstGeom prst="rect">
            <a:avLst/>
          </a:prstGeom>
        </p:spPr>
      </p:pic>
    </p:spTree>
    <p:extLst>
      <p:ext uri="{BB962C8B-B14F-4D97-AF65-F5344CB8AC3E}">
        <p14:creationId xmlns:p14="http://schemas.microsoft.com/office/powerpoint/2010/main" val="416123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2060849"/>
            <a:ext cx="8284667" cy="1296144"/>
          </a:xfrm>
        </p:spPr>
        <p:txBody>
          <a:bodyPr vert="horz" lIns="91440" tIns="45720" rIns="91440" bIns="45720" rtlCol="0" anchor="t">
            <a:normAutofit fontScale="92500" lnSpcReduction="20000"/>
          </a:bodyPr>
          <a:lstStyle/>
          <a:p>
            <a:pPr marL="0" indent="0">
              <a:buNone/>
            </a:pPr>
            <a:r>
              <a:rPr lang="en-GB" sz="4800" dirty="0">
                <a:solidFill>
                  <a:srgbClr val="D45242"/>
                </a:solidFill>
              </a:rPr>
              <a:t>Which of these processes is NOT a type of </a:t>
            </a:r>
            <a:r>
              <a:rPr lang="en-GB" sz="4800" u="sng" dirty="0">
                <a:solidFill>
                  <a:srgbClr val="D45242"/>
                </a:solidFill>
              </a:rPr>
              <a:t>erosion</a:t>
            </a:r>
            <a:r>
              <a:rPr lang="en-GB" sz="4800" dirty="0">
                <a:solidFill>
                  <a:srgbClr val="D45242"/>
                </a:solidFill>
              </a:rPr>
              <a:t>?</a:t>
            </a:r>
          </a:p>
          <a:p>
            <a:pPr marL="0" indent="0">
              <a:buNone/>
            </a:pPr>
            <a:endParaRPr lang="en-GB" dirty="0"/>
          </a:p>
          <a:p>
            <a:pPr marL="0" indent="0">
              <a:buNone/>
            </a:pPr>
            <a:endParaRPr lang="en-GB" dirty="0"/>
          </a:p>
        </p:txBody>
      </p:sp>
      <p:sp>
        <p:nvSpPr>
          <p:cNvPr id="5" name="Rounded Rectangle 4"/>
          <p:cNvSpPr/>
          <p:nvPr/>
        </p:nvSpPr>
        <p:spPr>
          <a:xfrm>
            <a:off x="889871" y="3436406"/>
            <a:ext cx="8074617"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89870" y="4365104"/>
            <a:ext cx="8074618" cy="123306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912658" y="5727936"/>
            <a:ext cx="806472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45382" y="3374850"/>
            <a:ext cx="8189100" cy="830997"/>
          </a:xfrm>
          <a:prstGeom prst="rect">
            <a:avLst/>
          </a:prstGeom>
          <a:noFill/>
        </p:spPr>
        <p:txBody>
          <a:bodyPr wrap="square" rtlCol="0">
            <a:spAutoFit/>
          </a:bodyPr>
          <a:lstStyle/>
          <a:p>
            <a:r>
              <a:rPr lang="en-GB" sz="4800" dirty="0"/>
              <a:t>A:   </a:t>
            </a:r>
            <a:r>
              <a:rPr lang="en-GB" sz="4000" dirty="0"/>
              <a:t>Lava erupting from a volcano</a:t>
            </a:r>
          </a:p>
        </p:txBody>
      </p:sp>
      <p:sp>
        <p:nvSpPr>
          <p:cNvPr id="9" name="TextBox 8"/>
          <p:cNvSpPr txBox="1"/>
          <p:nvPr/>
        </p:nvSpPr>
        <p:spPr>
          <a:xfrm>
            <a:off x="345382" y="4258434"/>
            <a:ext cx="8617735" cy="1261884"/>
          </a:xfrm>
          <a:prstGeom prst="rect">
            <a:avLst/>
          </a:prstGeom>
          <a:noFill/>
        </p:spPr>
        <p:txBody>
          <a:bodyPr wrap="square" lIns="91440" tIns="45720" rIns="91440" bIns="45720" rtlCol="0" anchor="t">
            <a:spAutoFit/>
          </a:bodyPr>
          <a:lstStyle/>
          <a:p>
            <a:r>
              <a:rPr lang="en-GB" sz="4800" dirty="0"/>
              <a:t>B: </a:t>
            </a:r>
            <a:r>
              <a:rPr lang="en-GB" sz="2800" dirty="0"/>
              <a:t>Waves crashing into rocks and breaking     </a:t>
            </a:r>
            <a:endParaRPr lang="en-GB" sz="2800">
              <a:cs typeface="Calibri"/>
            </a:endParaRPr>
          </a:p>
          <a:p>
            <a:r>
              <a:rPr lang="en-GB" sz="2800" dirty="0"/>
              <a:t>      them up into smaller fragments (hydraulic action)</a:t>
            </a:r>
            <a:endParaRPr lang="en-GB" sz="2800">
              <a:cs typeface="Calibri"/>
            </a:endParaRPr>
          </a:p>
        </p:txBody>
      </p:sp>
      <p:sp>
        <p:nvSpPr>
          <p:cNvPr id="10" name="TextBox 9"/>
          <p:cNvSpPr txBox="1"/>
          <p:nvPr/>
        </p:nvSpPr>
        <p:spPr>
          <a:xfrm>
            <a:off x="345382" y="5625577"/>
            <a:ext cx="8628994" cy="830997"/>
          </a:xfrm>
          <a:prstGeom prst="rect">
            <a:avLst/>
          </a:prstGeom>
          <a:noFill/>
        </p:spPr>
        <p:txBody>
          <a:bodyPr wrap="square" lIns="91440" tIns="45720" rIns="91440" bIns="45720" rtlCol="0" anchor="t">
            <a:spAutoFit/>
          </a:bodyPr>
          <a:lstStyle/>
          <a:p>
            <a:r>
              <a:rPr lang="en-GB" sz="4800" dirty="0"/>
              <a:t>C: </a:t>
            </a:r>
            <a:r>
              <a:rPr lang="en-GB" sz="4400" dirty="0"/>
              <a:t> </a:t>
            </a:r>
            <a:r>
              <a:rPr lang="en-GB" sz="3200" dirty="0"/>
              <a:t>Glaciers crushing rocks into smaller pieces  </a:t>
            </a:r>
            <a:endParaRPr lang="en-GB" sz="3600" dirty="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51" t="15654" r="33378" b="35524"/>
          <a:stretch/>
        </p:blipFill>
        <p:spPr bwMode="auto">
          <a:xfrm>
            <a:off x="463826" y="490330"/>
            <a:ext cx="4113571" cy="94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9"/>
            <a:ext cx="8136904" cy="1440160"/>
          </a:xfrm>
        </p:spPr>
        <p:txBody>
          <a:bodyPr>
            <a:normAutofit/>
          </a:bodyPr>
          <a:lstStyle/>
          <a:p>
            <a:pPr marL="0" indent="0">
              <a:buNone/>
            </a:pPr>
            <a:r>
              <a:rPr lang="en-GB" sz="3600" dirty="0">
                <a:solidFill>
                  <a:srgbClr val="D45242"/>
                </a:solidFill>
              </a:rPr>
              <a:t>Which of these rock types does not have interlocking crystals?</a:t>
            </a:r>
          </a:p>
          <a:p>
            <a:pPr marL="0" indent="0">
              <a:buNone/>
            </a:pPr>
            <a:endParaRPr lang="en-GB" sz="2800" dirty="0"/>
          </a:p>
          <a:p>
            <a:pPr marL="0" indent="0">
              <a:buNone/>
            </a:pPr>
            <a:endParaRPr lang="en-GB" sz="2800" dirty="0"/>
          </a:p>
        </p:txBody>
      </p:sp>
      <p:pic>
        <p:nvPicPr>
          <p:cNvPr id="5" name="Picture 8" descr="Gabbro thin section image interference color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5436096" y="2921039"/>
            <a:ext cx="3178053" cy="307976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51962" y="3428999"/>
            <a:ext cx="350159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051961" y="4350840"/>
            <a:ext cx="3501596"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61681" y="5314565"/>
            <a:ext cx="3490229"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07473" y="3429000"/>
            <a:ext cx="4125450" cy="769441"/>
          </a:xfrm>
          <a:prstGeom prst="rect">
            <a:avLst/>
          </a:prstGeom>
          <a:noFill/>
        </p:spPr>
        <p:txBody>
          <a:bodyPr wrap="square" rtlCol="0">
            <a:spAutoFit/>
          </a:bodyPr>
          <a:lstStyle/>
          <a:p>
            <a:r>
              <a:rPr lang="en-GB" sz="4400" dirty="0"/>
              <a:t>A:  Metamorphic</a:t>
            </a:r>
          </a:p>
        </p:txBody>
      </p:sp>
      <p:sp>
        <p:nvSpPr>
          <p:cNvPr id="10" name="TextBox 9"/>
          <p:cNvSpPr txBox="1"/>
          <p:nvPr/>
        </p:nvSpPr>
        <p:spPr>
          <a:xfrm>
            <a:off x="518531" y="4350841"/>
            <a:ext cx="4413509" cy="769441"/>
          </a:xfrm>
          <a:prstGeom prst="rect">
            <a:avLst/>
          </a:prstGeom>
          <a:noFill/>
        </p:spPr>
        <p:txBody>
          <a:bodyPr wrap="square" rtlCol="0">
            <a:spAutoFit/>
          </a:bodyPr>
          <a:lstStyle/>
          <a:p>
            <a:r>
              <a:rPr lang="en-GB" sz="4400" dirty="0"/>
              <a:t>B:   Sedimentary</a:t>
            </a:r>
          </a:p>
        </p:txBody>
      </p:sp>
      <p:sp>
        <p:nvSpPr>
          <p:cNvPr id="11" name="TextBox 10"/>
          <p:cNvSpPr txBox="1"/>
          <p:nvPr/>
        </p:nvSpPr>
        <p:spPr>
          <a:xfrm>
            <a:off x="507473" y="5289396"/>
            <a:ext cx="3720786" cy="769441"/>
          </a:xfrm>
          <a:prstGeom prst="rect">
            <a:avLst/>
          </a:prstGeom>
          <a:noFill/>
        </p:spPr>
        <p:txBody>
          <a:bodyPr wrap="square" rtlCol="0">
            <a:spAutoFit/>
          </a:bodyPr>
          <a:lstStyle/>
          <a:p>
            <a:r>
              <a:rPr lang="en-GB" sz="4400" dirty="0"/>
              <a:t>C:       Igneous</a:t>
            </a:r>
          </a:p>
        </p:txBody>
      </p:sp>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86" t="13889" r="34421" b="33851"/>
          <a:stretch/>
        </p:blipFill>
        <p:spPr bwMode="auto">
          <a:xfrm>
            <a:off x="507473" y="384313"/>
            <a:ext cx="3998266" cy="10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640960" cy="604664"/>
          </a:xfrm>
        </p:spPr>
        <p:txBody>
          <a:bodyPr>
            <a:noAutofit/>
          </a:bodyPr>
          <a:lstStyle/>
          <a:p>
            <a:pPr marL="0" indent="0">
              <a:buNone/>
            </a:pPr>
            <a:r>
              <a:rPr lang="en-GB" dirty="0">
                <a:solidFill>
                  <a:srgbClr val="D45242"/>
                </a:solidFill>
              </a:rPr>
              <a:t>Which of these rocks can form from FAST cooling LAVA?</a:t>
            </a:r>
          </a:p>
        </p:txBody>
      </p:sp>
      <p:sp>
        <p:nvSpPr>
          <p:cNvPr id="4" name="Rounded Rectangle 3"/>
          <p:cNvSpPr/>
          <p:nvPr/>
        </p:nvSpPr>
        <p:spPr>
          <a:xfrm>
            <a:off x="1038211" y="3271138"/>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038210" y="4192979"/>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47931" y="5156704"/>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3722" y="3271139"/>
            <a:ext cx="3527484" cy="769441"/>
          </a:xfrm>
          <a:prstGeom prst="rect">
            <a:avLst/>
          </a:prstGeom>
          <a:noFill/>
        </p:spPr>
        <p:txBody>
          <a:bodyPr wrap="square" rtlCol="0">
            <a:spAutoFit/>
          </a:bodyPr>
          <a:lstStyle/>
          <a:p>
            <a:r>
              <a:rPr lang="en-GB" sz="4400" dirty="0"/>
              <a:t>A:       Granite</a:t>
            </a:r>
          </a:p>
        </p:txBody>
      </p:sp>
      <p:sp>
        <p:nvSpPr>
          <p:cNvPr id="8" name="TextBox 7"/>
          <p:cNvSpPr txBox="1"/>
          <p:nvPr/>
        </p:nvSpPr>
        <p:spPr>
          <a:xfrm>
            <a:off x="504781" y="4192980"/>
            <a:ext cx="3773790" cy="769441"/>
          </a:xfrm>
          <a:prstGeom prst="rect">
            <a:avLst/>
          </a:prstGeom>
          <a:noFill/>
        </p:spPr>
        <p:txBody>
          <a:bodyPr wrap="square" rtlCol="0">
            <a:spAutoFit/>
          </a:bodyPr>
          <a:lstStyle/>
          <a:p>
            <a:r>
              <a:rPr lang="en-GB" sz="4400" dirty="0"/>
              <a:t>B:        Basalt</a:t>
            </a:r>
          </a:p>
        </p:txBody>
      </p:sp>
      <p:sp>
        <p:nvSpPr>
          <p:cNvPr id="9" name="TextBox 8"/>
          <p:cNvSpPr txBox="1"/>
          <p:nvPr/>
        </p:nvSpPr>
        <p:spPr>
          <a:xfrm>
            <a:off x="493722" y="5131535"/>
            <a:ext cx="3527484" cy="769441"/>
          </a:xfrm>
          <a:prstGeom prst="rect">
            <a:avLst/>
          </a:prstGeom>
          <a:noFill/>
        </p:spPr>
        <p:txBody>
          <a:bodyPr wrap="square" rtlCol="0">
            <a:spAutoFit/>
          </a:bodyPr>
          <a:lstStyle/>
          <a:p>
            <a:r>
              <a:rPr lang="en-GB" sz="4400" dirty="0"/>
              <a:t>C:       Marble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136" b="5120"/>
          <a:stretch/>
        </p:blipFill>
        <p:spPr>
          <a:xfrm>
            <a:off x="5292080" y="2669822"/>
            <a:ext cx="2882504" cy="3866092"/>
          </a:xfrm>
          <a:prstGeom prst="rect">
            <a:avLst/>
          </a:prstGeom>
          <a:ln w="38100">
            <a:solidFill>
              <a:schemeClr val="bg1"/>
            </a:solidFill>
          </a:ln>
          <a:effectLst>
            <a:outerShdw blurRad="50800" dist="38100" dir="2700000" algn="tl" rotWithShape="0">
              <a:prstClr val="black">
                <a:alpha val="40000"/>
              </a:prstClr>
            </a:outerShdw>
          </a:effectLst>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2" t="14279" r="32949" b="32086"/>
          <a:stretch/>
        </p:blipFill>
        <p:spPr bwMode="auto">
          <a:xfrm>
            <a:off x="344557" y="463825"/>
            <a:ext cx="4134678" cy="103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85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amy.ball\Downloads\pyrite-1435118_19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135" t="6851" r="7437" b="1"/>
          <a:stretch/>
        </p:blipFill>
        <p:spPr bwMode="auto">
          <a:xfrm>
            <a:off x="986982" y="4813326"/>
            <a:ext cx="1223954" cy="1204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8/84/Periodic_table.svg/779px-Periodic_table.svg.png"/>
          <p:cNvPicPr>
            <a:picLocks noChangeAspect="1" noChangeArrowheads="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560645">
            <a:off x="219997" y="4877345"/>
            <a:ext cx="890244" cy="1243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123688"/>
            <a:ext cx="1287917" cy="369332"/>
          </a:xfrm>
          <a:prstGeom prst="rect">
            <a:avLst/>
          </a:prstGeom>
          <a:noFill/>
        </p:spPr>
        <p:txBody>
          <a:bodyPr wrap="none" rtlCol="0">
            <a:spAutoFit/>
          </a:bodyPr>
          <a:lstStyle/>
          <a:p>
            <a:r>
              <a:rPr lang="en-GB" b="1" dirty="0">
                <a:solidFill>
                  <a:srgbClr val="A6D670"/>
                </a:solidFill>
              </a:rPr>
              <a:t>Halite (salt)</a:t>
            </a:r>
          </a:p>
        </p:txBody>
      </p:sp>
      <p:sp>
        <p:nvSpPr>
          <p:cNvPr id="9" name="TextBox 8"/>
          <p:cNvSpPr txBox="1"/>
          <p:nvPr/>
        </p:nvSpPr>
        <p:spPr>
          <a:xfrm>
            <a:off x="1546268" y="4894344"/>
            <a:ext cx="749372" cy="369332"/>
          </a:xfrm>
          <a:prstGeom prst="rect">
            <a:avLst/>
          </a:prstGeom>
          <a:noFill/>
        </p:spPr>
        <p:txBody>
          <a:bodyPr wrap="none" rtlCol="0">
            <a:spAutoFit/>
          </a:bodyPr>
          <a:lstStyle/>
          <a:p>
            <a:r>
              <a:rPr lang="en-GB" b="1" dirty="0">
                <a:solidFill>
                  <a:srgbClr val="A6D670"/>
                </a:solidFill>
              </a:rPr>
              <a:t>Pyrite</a:t>
            </a:r>
          </a:p>
        </p:txBody>
      </p:sp>
      <p:pic>
        <p:nvPicPr>
          <p:cNvPr id="3080" name="Picture 8" descr="C:\Users\amy.ball\Downloads\QuartzUSGOV.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rot="877579">
            <a:off x="3607648" y="4858681"/>
            <a:ext cx="1214694" cy="1079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58246" y="5022022"/>
            <a:ext cx="833883" cy="369332"/>
          </a:xfrm>
          <a:prstGeom prst="rect">
            <a:avLst/>
          </a:prstGeom>
          <a:noFill/>
        </p:spPr>
        <p:txBody>
          <a:bodyPr wrap="none" rtlCol="0">
            <a:spAutoFit/>
          </a:bodyPr>
          <a:lstStyle/>
          <a:p>
            <a:r>
              <a:rPr lang="en-GB" b="1" dirty="0">
                <a:solidFill>
                  <a:srgbClr val="A6D670"/>
                </a:solidFill>
              </a:rPr>
              <a:t>Quartz</a:t>
            </a:r>
          </a:p>
        </p:txBody>
      </p:sp>
      <p:pic>
        <p:nvPicPr>
          <p:cNvPr id="3082" name="Picture 10" descr="C:\Users\amy.ball\Downloads\mineral-979521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615890" y="5623850"/>
            <a:ext cx="967731" cy="748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61730" y="6350607"/>
            <a:ext cx="821443" cy="369332"/>
          </a:xfrm>
          <a:prstGeom prst="rect">
            <a:avLst/>
          </a:prstGeom>
          <a:noFill/>
        </p:spPr>
        <p:txBody>
          <a:bodyPr wrap="none" rtlCol="0">
            <a:spAutoFit/>
          </a:bodyPr>
          <a:lstStyle/>
          <a:p>
            <a:r>
              <a:rPr lang="en-GB" b="1" dirty="0">
                <a:solidFill>
                  <a:srgbClr val="A6D670"/>
                </a:solidFill>
              </a:rPr>
              <a:t>Calcite</a:t>
            </a: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826679" y="5745707"/>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0" name="Rectangle 19"/>
          <p:cNvSpPr/>
          <p:nvPr/>
        </p:nvSpPr>
        <p:spPr>
          <a:xfrm>
            <a:off x="6527626" y="5423795"/>
            <a:ext cx="1027662" cy="553998"/>
          </a:xfrm>
          <a:prstGeom prst="rect">
            <a:avLst/>
          </a:prstGeom>
        </p:spPr>
        <p:txBody>
          <a:bodyPr wrap="square">
            <a:spAutoFit/>
          </a:bodyPr>
          <a:lstStyle/>
          <a:p>
            <a:r>
              <a:rPr lang="en-GB" sz="1000" dirty="0"/>
              <a:t>© 2013 Imperial College London</a:t>
            </a:r>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a:effectLst>
            <a:outerShdw blurRad="50800" dist="38100" dir="2700000" algn="tl" rotWithShape="0">
              <a:prstClr val="black">
                <a:alpha val="40000"/>
              </a:prstClr>
            </a:outerShdw>
          </a:effectLst>
        </p:spPr>
      </p:pic>
      <p:sp>
        <p:nvSpPr>
          <p:cNvPr id="42" name="Rectangle 41"/>
          <p:cNvSpPr/>
          <p:nvPr/>
        </p:nvSpPr>
        <p:spPr>
          <a:xfrm>
            <a:off x="7958982" y="3754210"/>
            <a:ext cx="1146034" cy="400110"/>
          </a:xfrm>
          <a:prstGeom prst="rect">
            <a:avLst/>
          </a:prstGeom>
        </p:spPr>
        <p:txBody>
          <a:bodyPr wrap="square">
            <a:spAutoFit/>
          </a:bodyPr>
          <a:lstStyle/>
          <a:p>
            <a:r>
              <a:rPr lang="en-GB" sz="1000" dirty="0"/>
              <a:t>© 2013 Imperial College London</a:t>
            </a:r>
          </a:p>
        </p:txBody>
      </p:sp>
      <p:sp>
        <p:nvSpPr>
          <p:cNvPr id="44" name="Rectangle 43"/>
          <p:cNvSpPr/>
          <p:nvPr/>
        </p:nvSpPr>
        <p:spPr>
          <a:xfrm>
            <a:off x="5796506" y="4023933"/>
            <a:ext cx="1291463" cy="246221"/>
          </a:xfrm>
          <a:prstGeom prst="rect">
            <a:avLst/>
          </a:prstGeom>
        </p:spPr>
        <p:txBody>
          <a:bodyPr wrap="square">
            <a:spAutoFit/>
          </a:bodyPr>
          <a:lstStyle/>
          <a:p>
            <a:r>
              <a:rPr lang="en-GB" sz="1000" dirty="0"/>
              <a:t>Sandatlas.org</a:t>
            </a:r>
          </a:p>
        </p:txBody>
      </p:sp>
      <p:sp>
        <p:nvSpPr>
          <p:cNvPr id="48" name="Rectangle 47"/>
          <p:cNvSpPr/>
          <p:nvPr/>
        </p:nvSpPr>
        <p:spPr>
          <a:xfrm>
            <a:off x="7743355" y="2863644"/>
            <a:ext cx="1291463" cy="246221"/>
          </a:xfrm>
          <a:prstGeom prst="rect">
            <a:avLst/>
          </a:prstGeom>
        </p:spPr>
        <p:txBody>
          <a:bodyPr wrap="square">
            <a:spAutoFit/>
          </a:bodyPr>
          <a:lstStyle/>
          <a:p>
            <a:r>
              <a:rPr lang="en-GB" sz="1000" dirty="0"/>
              <a:t>Sandatlas.org</a:t>
            </a:r>
          </a:p>
        </p:txBody>
      </p:sp>
      <p:sp>
        <p:nvSpPr>
          <p:cNvPr id="50" name="Rectangle 49"/>
          <p:cNvSpPr/>
          <p:nvPr/>
        </p:nvSpPr>
        <p:spPr>
          <a:xfrm>
            <a:off x="7997966" y="5305237"/>
            <a:ext cx="1183608" cy="246221"/>
          </a:xfrm>
          <a:prstGeom prst="rect">
            <a:avLst/>
          </a:prstGeom>
        </p:spPr>
        <p:txBody>
          <a:bodyPr wrap="square">
            <a:spAutoFit/>
          </a:bodyPr>
          <a:lstStyle/>
          <a:p>
            <a:r>
              <a:rPr lang="en-GB" sz="1000" dirty="0"/>
              <a:t>Sandatlas.org</a:t>
            </a:r>
          </a:p>
        </p:txBody>
      </p:sp>
      <p:sp>
        <p:nvSpPr>
          <p:cNvPr id="51" name="Freeform 50"/>
          <p:cNvSpPr/>
          <p:nvPr/>
        </p:nvSpPr>
        <p:spPr>
          <a:xfrm rot="2746045">
            <a:off x="4408987" y="6156899"/>
            <a:ext cx="237561" cy="387417"/>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a:t>Flickr/James St John</a:t>
            </a:r>
          </a:p>
        </p:txBody>
      </p:sp>
      <p:sp>
        <p:nvSpPr>
          <p:cNvPr id="63" name="TextBox 62"/>
          <p:cNvSpPr txBox="1"/>
          <p:nvPr/>
        </p:nvSpPr>
        <p:spPr>
          <a:xfrm>
            <a:off x="5077842" y="2452510"/>
            <a:ext cx="1170513" cy="369332"/>
          </a:xfrm>
          <a:prstGeom prst="rect">
            <a:avLst/>
          </a:prstGeom>
          <a:noFill/>
        </p:spPr>
        <p:txBody>
          <a:bodyPr wrap="none" rtlCol="0">
            <a:spAutoFit/>
          </a:bodyPr>
          <a:lstStyle/>
          <a:p>
            <a:r>
              <a:rPr lang="en-GB" b="1" dirty="0">
                <a:solidFill>
                  <a:srgbClr val="D45242"/>
                </a:solidFill>
              </a:rPr>
              <a:t>Limestone</a:t>
            </a:r>
          </a:p>
        </p:txBody>
      </p:sp>
      <p:sp>
        <p:nvSpPr>
          <p:cNvPr id="64" name="TextBox 63"/>
          <p:cNvSpPr txBox="1"/>
          <p:nvPr/>
        </p:nvSpPr>
        <p:spPr>
          <a:xfrm>
            <a:off x="6766004" y="2740533"/>
            <a:ext cx="769763" cy="369332"/>
          </a:xfrm>
          <a:prstGeom prst="rect">
            <a:avLst/>
          </a:prstGeom>
          <a:noFill/>
        </p:spPr>
        <p:txBody>
          <a:bodyPr wrap="none" rtlCol="0">
            <a:spAutoFit/>
          </a:bodyPr>
          <a:lstStyle/>
          <a:p>
            <a:r>
              <a:rPr lang="en-GB" b="1" dirty="0">
                <a:solidFill>
                  <a:srgbClr val="D45242"/>
                </a:solidFill>
              </a:rPr>
              <a:t>Basalt</a:t>
            </a:r>
          </a:p>
        </p:txBody>
      </p:sp>
      <p:sp>
        <p:nvSpPr>
          <p:cNvPr id="65" name="TextBox 64"/>
          <p:cNvSpPr txBox="1"/>
          <p:nvPr/>
        </p:nvSpPr>
        <p:spPr>
          <a:xfrm>
            <a:off x="6788268" y="1712153"/>
            <a:ext cx="1183337" cy="369332"/>
          </a:xfrm>
          <a:prstGeom prst="rect">
            <a:avLst/>
          </a:prstGeom>
          <a:noFill/>
        </p:spPr>
        <p:txBody>
          <a:bodyPr wrap="none" rtlCol="0">
            <a:spAutoFit/>
          </a:bodyPr>
          <a:lstStyle/>
          <a:p>
            <a:r>
              <a:rPr lang="en-GB" b="1" dirty="0">
                <a:solidFill>
                  <a:srgbClr val="D45242"/>
                </a:solidFill>
              </a:rPr>
              <a:t>Sandstone</a:t>
            </a:r>
          </a:p>
        </p:txBody>
      </p:sp>
      <p:sp>
        <p:nvSpPr>
          <p:cNvPr id="66" name="TextBox 65"/>
          <p:cNvSpPr txBox="1"/>
          <p:nvPr/>
        </p:nvSpPr>
        <p:spPr>
          <a:xfrm>
            <a:off x="4923844" y="4175116"/>
            <a:ext cx="894925" cy="369332"/>
          </a:xfrm>
          <a:prstGeom prst="rect">
            <a:avLst/>
          </a:prstGeom>
          <a:noFill/>
        </p:spPr>
        <p:txBody>
          <a:bodyPr wrap="none" rtlCol="0">
            <a:spAutoFit/>
          </a:bodyPr>
          <a:lstStyle/>
          <a:p>
            <a:r>
              <a:rPr lang="en-GB" b="1" dirty="0">
                <a:solidFill>
                  <a:srgbClr val="D45242"/>
                </a:solidFill>
              </a:rPr>
              <a:t>Granite</a:t>
            </a:r>
          </a:p>
        </p:txBody>
      </p:sp>
      <p:sp>
        <p:nvSpPr>
          <p:cNvPr id="67" name="TextBox 66"/>
          <p:cNvSpPr txBox="1"/>
          <p:nvPr/>
        </p:nvSpPr>
        <p:spPr>
          <a:xfrm>
            <a:off x="6636538" y="5989697"/>
            <a:ext cx="809837" cy="369332"/>
          </a:xfrm>
          <a:prstGeom prst="rect">
            <a:avLst/>
          </a:prstGeom>
          <a:noFill/>
        </p:spPr>
        <p:txBody>
          <a:bodyPr wrap="none" rtlCol="0">
            <a:spAutoFit/>
          </a:bodyPr>
          <a:lstStyle/>
          <a:p>
            <a:r>
              <a:rPr lang="en-GB" b="1" dirty="0">
                <a:solidFill>
                  <a:srgbClr val="D45242"/>
                </a:solidFill>
              </a:rPr>
              <a:t>Gneiss</a:t>
            </a: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Slate, phyllite and schist"/>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00" b="98000" l="0" r="32667"/>
                    </a14:imgEffect>
                  </a14:imgLayer>
                </a14:imgProps>
              </a:ext>
              <a:ext uri="{28A0092B-C50C-407E-A947-70E740481C1C}">
                <a14:useLocalDpi xmlns:a14="http://schemas.microsoft.com/office/drawing/2010/main" val="0"/>
              </a:ext>
            </a:extLst>
          </a:blip>
          <a:srcRect r="67689"/>
          <a:stretch/>
        </p:blipFill>
        <p:spPr bwMode="auto">
          <a:xfrm>
            <a:off x="7284644" y="4060389"/>
            <a:ext cx="1645109" cy="13577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168262" y="4180033"/>
            <a:ext cx="654218" cy="369332"/>
          </a:xfrm>
          <a:prstGeom prst="rect">
            <a:avLst/>
          </a:prstGeom>
          <a:noFill/>
        </p:spPr>
        <p:txBody>
          <a:bodyPr wrap="none" rtlCol="0">
            <a:spAutoFit/>
          </a:bodyPr>
          <a:lstStyle/>
          <a:p>
            <a:r>
              <a:rPr lang="en-GB" b="1" dirty="0">
                <a:solidFill>
                  <a:srgbClr val="D45242"/>
                </a:solidFill>
              </a:rPr>
              <a:t>Slate</a:t>
            </a:r>
          </a:p>
        </p:txBody>
      </p:sp>
      <p:pic>
        <p:nvPicPr>
          <p:cNvPr id="8196" name="Picture 4" descr="Limestone varieties"/>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47833" l="44000" r="99733"/>
                    </a14:imgEffect>
                  </a14:imgLayer>
                </a14:imgProps>
              </a:ext>
              <a:ext uri="{28A0092B-C50C-407E-A947-70E740481C1C}">
                <a14:useLocalDpi xmlns:a14="http://schemas.microsoft.com/office/drawing/2010/main" val="0"/>
              </a:ext>
            </a:extLst>
          </a:blip>
          <a:srcRect l="44739" b="53446"/>
          <a:stretch/>
        </p:blipFill>
        <p:spPr bwMode="auto">
          <a:xfrm>
            <a:off x="4910425" y="2683817"/>
            <a:ext cx="1717826" cy="12020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94849" y="1560862"/>
            <a:ext cx="1556342" cy="13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descr="I:\Education\Factsheets, careers profiles &amp; web content\Factsheets and website hub pages\Rock Cycle\Images\feldspar.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6472" y="5051776"/>
            <a:ext cx="1227070" cy="8950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2242" y="4714806"/>
            <a:ext cx="992388" cy="369332"/>
          </a:xfrm>
          <a:prstGeom prst="rect">
            <a:avLst/>
          </a:prstGeom>
          <a:noFill/>
        </p:spPr>
        <p:txBody>
          <a:bodyPr wrap="none" rtlCol="0">
            <a:spAutoFit/>
          </a:bodyPr>
          <a:lstStyle/>
          <a:p>
            <a:r>
              <a:rPr lang="en-GB" b="1" dirty="0">
                <a:solidFill>
                  <a:srgbClr val="A6D670"/>
                </a:solidFill>
              </a:rPr>
              <a:t>Feldspar</a:t>
            </a:r>
          </a:p>
        </p:txBody>
      </p:sp>
      <p:sp>
        <p:nvSpPr>
          <p:cNvPr id="47" name="Freeform 46"/>
          <p:cNvSpPr/>
          <p:nvPr/>
        </p:nvSpPr>
        <p:spPr>
          <a:xfrm>
            <a:off x="2960605" y="5779274"/>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 name="Rectangle 1"/>
          <p:cNvSpPr/>
          <p:nvPr/>
        </p:nvSpPr>
        <p:spPr>
          <a:xfrm>
            <a:off x="3374630" y="4716159"/>
            <a:ext cx="1133738" cy="400110"/>
          </a:xfrm>
          <a:prstGeom prst="rect">
            <a:avLst/>
          </a:prstGeom>
        </p:spPr>
        <p:txBody>
          <a:bodyPr wrap="square">
            <a:spAutoFit/>
          </a:bodyPr>
          <a:lstStyle/>
          <a:p>
            <a:r>
              <a:rPr lang="en-GB" sz="1000" dirty="0"/>
              <a:t>© Barry Marsh SOES</a:t>
            </a:r>
          </a:p>
        </p:txBody>
      </p:sp>
      <p:pic>
        <p:nvPicPr>
          <p:cNvPr id="3074"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949" y="299864"/>
            <a:ext cx="66325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1389" y="1914538"/>
            <a:ext cx="26035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69213" y="1671591"/>
            <a:ext cx="20002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94927" y="5959268"/>
            <a:ext cx="26209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45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dirty="0">
                <a:solidFill>
                  <a:srgbClr val="D45242"/>
                </a:solidFill>
              </a:rPr>
              <a:t>Which of these rocks can form from </a:t>
            </a:r>
            <a:r>
              <a:rPr lang="en-GB" b="1" dirty="0">
                <a:solidFill>
                  <a:srgbClr val="D45242"/>
                </a:solidFill>
              </a:rPr>
              <a:t>SLOW</a:t>
            </a:r>
            <a:r>
              <a:rPr lang="en-GB" dirty="0">
                <a:solidFill>
                  <a:srgbClr val="D45242"/>
                </a:solidFill>
              </a:rPr>
              <a:t> cooling </a:t>
            </a:r>
            <a:r>
              <a:rPr lang="en-GB" b="1" dirty="0">
                <a:solidFill>
                  <a:srgbClr val="D45242"/>
                </a:solidFill>
              </a:rPr>
              <a:t>MAGMA</a:t>
            </a:r>
            <a:r>
              <a:rPr lang="en-GB" dirty="0">
                <a:solidFill>
                  <a:srgbClr val="D45242"/>
                </a:solidFill>
              </a:rPr>
              <a:t>?</a:t>
            </a:r>
          </a:p>
        </p:txBody>
      </p:sp>
      <p:sp>
        <p:nvSpPr>
          <p:cNvPr id="4" name="Rounded Rectangle 3"/>
          <p:cNvSpPr/>
          <p:nvPr/>
        </p:nvSpPr>
        <p:spPr>
          <a:xfrm>
            <a:off x="889788" y="3296305"/>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89787" y="4218146"/>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99508" y="5181871"/>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5299" y="3296306"/>
            <a:ext cx="3527484" cy="830997"/>
          </a:xfrm>
          <a:prstGeom prst="rect">
            <a:avLst/>
          </a:prstGeom>
          <a:noFill/>
        </p:spPr>
        <p:txBody>
          <a:bodyPr wrap="square" rtlCol="0">
            <a:spAutoFit/>
          </a:bodyPr>
          <a:lstStyle/>
          <a:p>
            <a:r>
              <a:rPr lang="en-GB" sz="4800" dirty="0"/>
              <a:t>A:     Granite</a:t>
            </a:r>
          </a:p>
        </p:txBody>
      </p:sp>
      <p:sp>
        <p:nvSpPr>
          <p:cNvPr id="8" name="TextBox 7"/>
          <p:cNvSpPr txBox="1"/>
          <p:nvPr/>
        </p:nvSpPr>
        <p:spPr>
          <a:xfrm>
            <a:off x="356358" y="4218147"/>
            <a:ext cx="3773790" cy="830997"/>
          </a:xfrm>
          <a:prstGeom prst="rect">
            <a:avLst/>
          </a:prstGeom>
          <a:noFill/>
        </p:spPr>
        <p:txBody>
          <a:bodyPr wrap="square" rtlCol="0">
            <a:spAutoFit/>
          </a:bodyPr>
          <a:lstStyle/>
          <a:p>
            <a:r>
              <a:rPr lang="en-GB" sz="4800" dirty="0"/>
              <a:t>B:     Basalt</a:t>
            </a:r>
          </a:p>
        </p:txBody>
      </p:sp>
      <p:sp>
        <p:nvSpPr>
          <p:cNvPr id="9" name="TextBox 8"/>
          <p:cNvSpPr txBox="1"/>
          <p:nvPr/>
        </p:nvSpPr>
        <p:spPr>
          <a:xfrm>
            <a:off x="345299" y="5156702"/>
            <a:ext cx="3527484" cy="830997"/>
          </a:xfrm>
          <a:prstGeom prst="rect">
            <a:avLst/>
          </a:prstGeom>
          <a:noFill/>
        </p:spPr>
        <p:txBody>
          <a:bodyPr wrap="square" rtlCol="0">
            <a:spAutoFit/>
          </a:bodyPr>
          <a:lstStyle/>
          <a:p>
            <a:r>
              <a:rPr lang="en-GB" sz="4800" dirty="0"/>
              <a:t>C:     Marble</a:t>
            </a:r>
          </a:p>
        </p:txBody>
      </p:sp>
      <p:pic>
        <p:nvPicPr>
          <p:cNvPr id="12" name="Picture 4" descr="I:\Education\Factsheets, careers profiles &amp; web content\Factsheets and website hub pages\Rock Cycle\Images\granite-sandatla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4427984" y="3140968"/>
            <a:ext cx="4103363" cy="2678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04248" y="6525772"/>
            <a:ext cx="2159950" cy="307777"/>
          </a:xfrm>
          <a:prstGeom prst="rect">
            <a:avLst/>
          </a:prstGeom>
          <a:noFill/>
        </p:spPr>
        <p:txBody>
          <a:bodyPr wrap="none" rtlCol="0">
            <a:spAutoFit/>
          </a:bodyPr>
          <a:lstStyle/>
          <a:p>
            <a:r>
              <a:rPr lang="en-GB" sz="1400" dirty="0"/>
              <a:t>Rock images: Sandatlas.org</a:t>
            </a:r>
          </a:p>
        </p:txBody>
      </p:sp>
      <p:pic>
        <p:nvPicPr>
          <p:cNvPr id="256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74" t="17327" r="35541" b="28349"/>
          <a:stretch/>
        </p:blipFill>
        <p:spPr bwMode="auto">
          <a:xfrm>
            <a:off x="384313" y="450573"/>
            <a:ext cx="3935896" cy="104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83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7" y="1988840"/>
            <a:ext cx="8755242" cy="748765"/>
          </a:xfrm>
        </p:spPr>
        <p:txBody>
          <a:bodyPr>
            <a:noAutofit/>
          </a:bodyPr>
          <a:lstStyle/>
          <a:p>
            <a:pPr marL="0" indent="0">
              <a:buNone/>
            </a:pPr>
            <a:r>
              <a:rPr lang="en-GB" b="1" dirty="0">
                <a:solidFill>
                  <a:srgbClr val="D45242"/>
                </a:solidFill>
              </a:rPr>
              <a:t>METAMORPHIC</a:t>
            </a:r>
            <a:r>
              <a:rPr lang="en-GB" dirty="0">
                <a:solidFill>
                  <a:srgbClr val="D45242"/>
                </a:solidFill>
              </a:rPr>
              <a:t> rocks are rocks that have been changed by…</a:t>
            </a:r>
          </a:p>
        </p:txBody>
      </p:sp>
      <p:sp>
        <p:nvSpPr>
          <p:cNvPr id="4" name="Rounded Rectangle 3"/>
          <p:cNvSpPr/>
          <p:nvPr/>
        </p:nvSpPr>
        <p:spPr>
          <a:xfrm>
            <a:off x="844697" y="3276293"/>
            <a:ext cx="4775661"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44697" y="4198134"/>
            <a:ext cx="4775662"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54194" y="5161859"/>
            <a:ext cx="4765588"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276294"/>
            <a:ext cx="5549385" cy="830997"/>
          </a:xfrm>
          <a:prstGeom prst="rect">
            <a:avLst/>
          </a:prstGeom>
          <a:noFill/>
        </p:spPr>
        <p:txBody>
          <a:bodyPr wrap="square" rtlCol="0">
            <a:spAutoFit/>
          </a:bodyPr>
          <a:lstStyle/>
          <a:p>
            <a:r>
              <a:rPr lang="en-GB" sz="4800" dirty="0"/>
              <a:t>A:            Melting</a:t>
            </a:r>
          </a:p>
        </p:txBody>
      </p:sp>
      <p:sp>
        <p:nvSpPr>
          <p:cNvPr id="8" name="TextBox 7"/>
          <p:cNvSpPr txBox="1"/>
          <p:nvPr/>
        </p:nvSpPr>
        <p:spPr>
          <a:xfrm>
            <a:off x="179512" y="4198135"/>
            <a:ext cx="5472454" cy="830997"/>
          </a:xfrm>
          <a:prstGeom prst="rect">
            <a:avLst/>
          </a:prstGeom>
          <a:noFill/>
        </p:spPr>
        <p:txBody>
          <a:bodyPr wrap="square" rtlCol="0">
            <a:spAutoFit/>
          </a:bodyPr>
          <a:lstStyle/>
          <a:p>
            <a:r>
              <a:rPr lang="en-GB" sz="4800" dirty="0"/>
              <a:t>B:  Heat and Pressure</a:t>
            </a:r>
          </a:p>
        </p:txBody>
      </p:sp>
      <p:sp>
        <p:nvSpPr>
          <p:cNvPr id="9" name="TextBox 8"/>
          <p:cNvSpPr txBox="1"/>
          <p:nvPr/>
        </p:nvSpPr>
        <p:spPr>
          <a:xfrm>
            <a:off x="179512" y="5136690"/>
            <a:ext cx="5473110" cy="830997"/>
          </a:xfrm>
          <a:prstGeom prst="rect">
            <a:avLst/>
          </a:prstGeom>
          <a:noFill/>
        </p:spPr>
        <p:txBody>
          <a:bodyPr wrap="square" rtlCol="0">
            <a:spAutoFit/>
          </a:bodyPr>
          <a:lstStyle/>
          <a:p>
            <a:r>
              <a:rPr lang="en-GB" sz="4800" dirty="0"/>
              <a:t>C:           Erosion</a:t>
            </a:r>
          </a:p>
        </p:txBody>
      </p:sp>
      <p:sp>
        <p:nvSpPr>
          <p:cNvPr id="13" name="TextBox 12"/>
          <p:cNvSpPr txBox="1"/>
          <p:nvPr/>
        </p:nvSpPr>
        <p:spPr>
          <a:xfrm>
            <a:off x="6889394" y="6525772"/>
            <a:ext cx="2159950" cy="307777"/>
          </a:xfrm>
          <a:prstGeom prst="rect">
            <a:avLst/>
          </a:prstGeom>
          <a:noFill/>
        </p:spPr>
        <p:txBody>
          <a:bodyPr wrap="none" rtlCol="0">
            <a:spAutoFit/>
          </a:bodyPr>
          <a:lstStyle/>
          <a:p>
            <a:r>
              <a:rPr lang="en-GB" sz="1400" dirty="0"/>
              <a:t>Rock images: Sandatlas.org</a:t>
            </a:r>
          </a:p>
        </p:txBody>
      </p:sp>
      <p:pic>
        <p:nvPicPr>
          <p:cNvPr id="14" name="Picture 5" descr="Gneiss samp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65760" y="2526325"/>
            <a:ext cx="2299952" cy="1609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Marble from Fausk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6865144" y="5187481"/>
            <a:ext cx="2101185" cy="117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8" descr="Slate, phyllite and schi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a:off x="5762251" y="3688597"/>
            <a:ext cx="2164152" cy="1722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253" t="15264" r="30868" b="31788"/>
          <a:stretch/>
        </p:blipFill>
        <p:spPr bwMode="auto">
          <a:xfrm>
            <a:off x="424070" y="410817"/>
            <a:ext cx="4320208"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95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46" y="1969942"/>
            <a:ext cx="4925918" cy="604664"/>
          </a:xfrm>
        </p:spPr>
        <p:txBody>
          <a:bodyPr>
            <a:noAutofit/>
          </a:bodyPr>
          <a:lstStyle/>
          <a:p>
            <a:pPr marL="0" indent="0">
              <a:buNone/>
            </a:pPr>
            <a:r>
              <a:rPr lang="en-GB" sz="4400" dirty="0">
                <a:solidFill>
                  <a:srgbClr val="D45242"/>
                </a:solidFill>
              </a:rPr>
              <a:t>Chalk is made from…</a:t>
            </a:r>
          </a:p>
        </p:txBody>
      </p:sp>
      <p:sp>
        <p:nvSpPr>
          <p:cNvPr id="4" name="Rounded Rectangle 3"/>
          <p:cNvSpPr/>
          <p:nvPr/>
        </p:nvSpPr>
        <p:spPr>
          <a:xfrm>
            <a:off x="755576" y="2911586"/>
            <a:ext cx="403244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403244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4022728" cy="129827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3233282" cy="830997"/>
          </a:xfrm>
          <a:prstGeom prst="rect">
            <a:avLst/>
          </a:prstGeom>
          <a:noFill/>
        </p:spPr>
        <p:txBody>
          <a:bodyPr wrap="square" rtlCol="0">
            <a:spAutoFit/>
          </a:bodyPr>
          <a:lstStyle/>
          <a:p>
            <a:r>
              <a:rPr lang="en-GB" sz="4800" dirty="0"/>
              <a:t>A:          Lava</a:t>
            </a:r>
          </a:p>
        </p:txBody>
      </p:sp>
      <p:sp>
        <p:nvSpPr>
          <p:cNvPr id="8" name="TextBox 7"/>
          <p:cNvSpPr txBox="1"/>
          <p:nvPr/>
        </p:nvSpPr>
        <p:spPr>
          <a:xfrm>
            <a:off x="222145" y="3833428"/>
            <a:ext cx="4061823" cy="769441"/>
          </a:xfrm>
          <a:prstGeom prst="rect">
            <a:avLst/>
          </a:prstGeom>
          <a:noFill/>
        </p:spPr>
        <p:txBody>
          <a:bodyPr wrap="square" rtlCol="0">
            <a:spAutoFit/>
          </a:bodyPr>
          <a:lstStyle/>
          <a:p>
            <a:r>
              <a:rPr lang="en-GB" sz="4400" dirty="0"/>
              <a:t>B:</a:t>
            </a:r>
            <a:r>
              <a:rPr lang="en-GB" sz="4000" dirty="0"/>
              <a:t>  Grains of sand</a:t>
            </a:r>
          </a:p>
        </p:txBody>
      </p:sp>
      <p:sp>
        <p:nvSpPr>
          <p:cNvPr id="9" name="TextBox 8"/>
          <p:cNvSpPr txBox="1"/>
          <p:nvPr/>
        </p:nvSpPr>
        <p:spPr>
          <a:xfrm>
            <a:off x="222146" y="4771402"/>
            <a:ext cx="4565878" cy="1323439"/>
          </a:xfrm>
          <a:prstGeom prst="rect">
            <a:avLst/>
          </a:prstGeom>
          <a:noFill/>
        </p:spPr>
        <p:txBody>
          <a:bodyPr wrap="square" rtlCol="0">
            <a:spAutoFit/>
          </a:bodyPr>
          <a:lstStyle/>
          <a:p>
            <a:r>
              <a:rPr lang="en-GB" sz="4800" dirty="0"/>
              <a:t>C:      </a:t>
            </a:r>
            <a:r>
              <a:rPr lang="en-GB" sz="3200" dirty="0"/>
              <a:t>The shells of  </a:t>
            </a:r>
          </a:p>
          <a:p>
            <a:r>
              <a:rPr lang="en-GB" sz="3200" dirty="0"/>
              <a:t>         microscopic plankton </a:t>
            </a:r>
          </a:p>
        </p:txBody>
      </p:sp>
      <p:pic>
        <p:nvPicPr>
          <p:cNvPr id="17"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707" y="2911585"/>
            <a:ext cx="4086604" cy="273610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42082" y="6550223"/>
            <a:ext cx="3001580" cy="307777"/>
          </a:xfrm>
          <a:prstGeom prst="rect">
            <a:avLst/>
          </a:prstGeom>
          <a:noFill/>
        </p:spPr>
        <p:txBody>
          <a:bodyPr wrap="square" rtlCol="0">
            <a:spAutoFit/>
          </a:bodyPr>
          <a:lstStyle/>
          <a:p>
            <a:r>
              <a:rPr lang="en-GB" sz="1400" dirty="0"/>
              <a:t>Image: Wikimedia/Ian </a:t>
            </a:r>
            <a:r>
              <a:rPr lang="en-GB" sz="1400" dirty="0" err="1"/>
              <a:t>Stannard</a:t>
            </a:r>
            <a:endParaRPr lang="en-GB" sz="1400" dirty="0"/>
          </a:p>
        </p:txBody>
      </p:sp>
      <p:pic>
        <p:nvPicPr>
          <p:cNvPr id="276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91" t="14668" r="33424" b="32384"/>
          <a:stretch/>
        </p:blipFill>
        <p:spPr bwMode="auto">
          <a:xfrm>
            <a:off x="516835" y="543339"/>
            <a:ext cx="4066435"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sz="4000" dirty="0">
                <a:solidFill>
                  <a:srgbClr val="D45242"/>
                </a:solidFill>
              </a:rPr>
              <a:t>Which type of rock can contain fossils?</a:t>
            </a:r>
          </a:p>
        </p:txBody>
      </p:sp>
      <p:sp>
        <p:nvSpPr>
          <p:cNvPr id="4" name="Rounded Rectangle 3"/>
          <p:cNvSpPr/>
          <p:nvPr/>
        </p:nvSpPr>
        <p:spPr>
          <a:xfrm>
            <a:off x="755576" y="2911586"/>
            <a:ext cx="374441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3744417"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373469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4678964" cy="769441"/>
          </a:xfrm>
          <a:prstGeom prst="rect">
            <a:avLst/>
          </a:prstGeom>
          <a:noFill/>
        </p:spPr>
        <p:txBody>
          <a:bodyPr wrap="square" rtlCol="0">
            <a:spAutoFit/>
          </a:bodyPr>
          <a:lstStyle/>
          <a:p>
            <a:r>
              <a:rPr lang="en-GB" sz="4400" dirty="0"/>
              <a:t>A:   Metamorphic</a:t>
            </a:r>
          </a:p>
        </p:txBody>
      </p:sp>
      <p:sp>
        <p:nvSpPr>
          <p:cNvPr id="8" name="TextBox 7"/>
          <p:cNvSpPr txBox="1"/>
          <p:nvPr/>
        </p:nvSpPr>
        <p:spPr>
          <a:xfrm>
            <a:off x="222146" y="3833428"/>
            <a:ext cx="3557766" cy="769441"/>
          </a:xfrm>
          <a:prstGeom prst="rect">
            <a:avLst/>
          </a:prstGeom>
          <a:noFill/>
        </p:spPr>
        <p:txBody>
          <a:bodyPr wrap="square" rtlCol="0">
            <a:spAutoFit/>
          </a:bodyPr>
          <a:lstStyle/>
          <a:p>
            <a:r>
              <a:rPr lang="en-GB" sz="4400" dirty="0"/>
              <a:t>B:       Igneous</a:t>
            </a:r>
          </a:p>
        </p:txBody>
      </p:sp>
      <p:sp>
        <p:nvSpPr>
          <p:cNvPr id="9" name="TextBox 8"/>
          <p:cNvSpPr txBox="1"/>
          <p:nvPr/>
        </p:nvSpPr>
        <p:spPr>
          <a:xfrm>
            <a:off x="211087" y="4771983"/>
            <a:ext cx="4288905" cy="769441"/>
          </a:xfrm>
          <a:prstGeom prst="rect">
            <a:avLst/>
          </a:prstGeom>
          <a:noFill/>
        </p:spPr>
        <p:txBody>
          <a:bodyPr wrap="square" rtlCol="0">
            <a:spAutoFit/>
          </a:bodyPr>
          <a:lstStyle/>
          <a:p>
            <a:r>
              <a:rPr lang="en-GB" sz="4400" dirty="0"/>
              <a:t>C:     Sedimentary</a:t>
            </a: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4283968" y="2708920"/>
            <a:ext cx="4590930" cy="3443197"/>
          </a:xfrm>
          <a:prstGeom prst="rect">
            <a:avLst/>
          </a:prstGeom>
          <a:effectLst>
            <a:outerShdw blurRad="50800" dist="38100" dir="2700000" algn="tl" rotWithShape="0">
              <a:prstClr val="black">
                <a:alpha val="40000"/>
              </a:prstClr>
            </a:outerShdw>
          </a:effectLst>
        </p:spPr>
      </p:pic>
      <p:pic>
        <p:nvPicPr>
          <p:cNvPr id="286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15" t="11139" r="28828" b="32475"/>
          <a:stretch/>
        </p:blipFill>
        <p:spPr bwMode="auto">
          <a:xfrm>
            <a:off x="344556" y="331304"/>
            <a:ext cx="4545495" cy="10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030" y="332656"/>
            <a:ext cx="6264696" cy="1015663"/>
          </a:xfrm>
          <a:prstGeom prst="rect">
            <a:avLst/>
          </a:prstGeom>
          <a:noFill/>
        </p:spPr>
        <p:txBody>
          <a:bodyPr wrap="square" rtlCol="0">
            <a:spAutoFit/>
          </a:bodyPr>
          <a:lstStyle/>
          <a:p>
            <a:r>
              <a:rPr lang="en-GB" sz="6000" dirty="0">
                <a:solidFill>
                  <a:schemeClr val="bg1"/>
                </a:solidFill>
              </a:rPr>
              <a:t>WHAT IS A ROCK?</a:t>
            </a:r>
          </a:p>
        </p:txBody>
      </p:sp>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305108" y="4927822"/>
            <a:ext cx="890244" cy="1243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074278"/>
            <a:ext cx="1259384" cy="369332"/>
          </a:xfrm>
          <a:prstGeom prst="rect">
            <a:avLst/>
          </a:prstGeom>
          <a:noFill/>
        </p:spPr>
        <p:txBody>
          <a:bodyPr wrap="none" rtlCol="0">
            <a:spAutoFit/>
          </a:bodyPr>
          <a:lstStyle/>
          <a:p>
            <a:r>
              <a:rPr lang="en-GB" dirty="0">
                <a:solidFill>
                  <a:srgbClr val="A6D670"/>
                </a:solidFill>
              </a:rPr>
              <a:t>Halite (salt)</a:t>
            </a:r>
          </a:p>
        </p:txBody>
      </p:sp>
      <p:sp>
        <p:nvSpPr>
          <p:cNvPr id="9" name="TextBox 8"/>
          <p:cNvSpPr txBox="1"/>
          <p:nvPr/>
        </p:nvSpPr>
        <p:spPr>
          <a:xfrm>
            <a:off x="1987705" y="4801088"/>
            <a:ext cx="731739" cy="369332"/>
          </a:xfrm>
          <a:prstGeom prst="rect">
            <a:avLst/>
          </a:prstGeom>
          <a:noFill/>
        </p:spPr>
        <p:txBody>
          <a:bodyPr wrap="none" rtlCol="0">
            <a:spAutoFit/>
          </a:bodyPr>
          <a:lstStyle/>
          <a:p>
            <a:r>
              <a:rPr lang="en-GB" dirty="0">
                <a:solidFill>
                  <a:srgbClr val="A6D670"/>
                </a:solidFill>
              </a:rPr>
              <a:t>Pyrite</a:t>
            </a:r>
          </a:p>
        </p:txBody>
      </p:sp>
      <p:pic>
        <p:nvPicPr>
          <p:cNvPr id="3080" name="Picture 8" descr="C:\Users\amy.ball\Downloads\QuartzUSGOV.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a:off x="2704599" y="4715549"/>
            <a:ext cx="1326797" cy="1179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5409" y="4775908"/>
            <a:ext cx="821059" cy="369332"/>
          </a:xfrm>
          <a:prstGeom prst="rect">
            <a:avLst/>
          </a:prstGeom>
          <a:noFill/>
        </p:spPr>
        <p:txBody>
          <a:bodyPr wrap="none" rtlCol="0">
            <a:spAutoFit/>
          </a:bodyPr>
          <a:lstStyle/>
          <a:p>
            <a:r>
              <a:rPr lang="en-GB" dirty="0">
                <a:solidFill>
                  <a:srgbClr val="A6D670"/>
                </a:solidFill>
              </a:rPr>
              <a:t>Quartz</a:t>
            </a:r>
          </a:p>
        </p:txBody>
      </p:sp>
      <p:pic>
        <p:nvPicPr>
          <p:cNvPr id="3081" name="Picture 9" descr="C:\Users\amy.ball\Downloads\pyrite-1435118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4165" y="4724680"/>
            <a:ext cx="1467081" cy="1293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my.ball\Downloads\mineral-979521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218424" y="4890864"/>
            <a:ext cx="1166871" cy="902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7849" y="5815935"/>
            <a:ext cx="812145" cy="369332"/>
          </a:xfrm>
          <a:prstGeom prst="rect">
            <a:avLst/>
          </a:prstGeom>
          <a:noFill/>
        </p:spPr>
        <p:txBody>
          <a:bodyPr wrap="none" rtlCol="0">
            <a:spAutoFit/>
          </a:bodyPr>
          <a:lstStyle/>
          <a:p>
            <a:r>
              <a:rPr lang="en-GB" dirty="0">
                <a:solidFill>
                  <a:srgbClr val="A6D670"/>
                </a:solidFill>
              </a:rPr>
              <a:t>Calcite</a:t>
            </a:r>
          </a:p>
        </p:txBody>
      </p:sp>
      <p:sp>
        <p:nvSpPr>
          <p:cNvPr id="17" name="TextBox 16"/>
          <p:cNvSpPr txBox="1"/>
          <p:nvPr/>
        </p:nvSpPr>
        <p:spPr>
          <a:xfrm>
            <a:off x="2277828" y="5977079"/>
            <a:ext cx="2314123" cy="769441"/>
          </a:xfrm>
          <a:prstGeom prst="rect">
            <a:avLst/>
          </a:prstGeom>
          <a:noFill/>
        </p:spPr>
        <p:txBody>
          <a:bodyPr wrap="square" rtlCol="0">
            <a:spAutoFit/>
          </a:bodyPr>
          <a:lstStyle/>
          <a:p>
            <a:r>
              <a:rPr lang="en-GB" sz="4400" dirty="0">
                <a:solidFill>
                  <a:srgbClr val="A6D670"/>
                </a:solidFill>
                <a:latin typeface="Pompiere " panose="02000000000000000000" pitchFamily="2" charset="0"/>
              </a:rPr>
              <a:t>MINERALS</a:t>
            </a:r>
          </a:p>
        </p:txBody>
      </p:sp>
      <p:sp>
        <p:nvSpPr>
          <p:cNvPr id="18" name="TextBox 17"/>
          <p:cNvSpPr txBox="1"/>
          <p:nvPr/>
        </p:nvSpPr>
        <p:spPr>
          <a:xfrm>
            <a:off x="1053875" y="2009930"/>
            <a:ext cx="2314123" cy="1446550"/>
          </a:xfrm>
          <a:prstGeom prst="rect">
            <a:avLst/>
          </a:prstGeom>
          <a:noFill/>
          <a:ln>
            <a:noFill/>
          </a:ln>
        </p:spPr>
        <p:txBody>
          <a:bodyPr wrap="square" rtlCol="0">
            <a:spAutoFit/>
          </a:bodyPr>
          <a:lstStyle/>
          <a:p>
            <a:r>
              <a:rPr lang="en-GB" sz="4400" dirty="0">
                <a:solidFill>
                  <a:srgbClr val="2BB8C9"/>
                </a:solidFill>
              </a:rPr>
              <a:t>ELEMENTS</a:t>
            </a:r>
          </a:p>
        </p:txBody>
      </p:sp>
      <p:sp>
        <p:nvSpPr>
          <p:cNvPr id="19" name="TextBox 18"/>
          <p:cNvSpPr txBox="1"/>
          <p:nvPr/>
        </p:nvSpPr>
        <p:spPr>
          <a:xfrm>
            <a:off x="5120848" y="1733266"/>
            <a:ext cx="1753081" cy="769441"/>
          </a:xfrm>
          <a:prstGeom prst="rect">
            <a:avLst/>
          </a:prstGeom>
          <a:noFill/>
        </p:spPr>
        <p:txBody>
          <a:bodyPr wrap="square" rtlCol="0">
            <a:spAutoFit/>
          </a:bodyPr>
          <a:lstStyle/>
          <a:p>
            <a:r>
              <a:rPr lang="en-GB" sz="4400" dirty="0">
                <a:solidFill>
                  <a:srgbClr val="D45242"/>
                </a:solidFill>
              </a:rPr>
              <a:t>ROCKS</a:t>
            </a:r>
            <a:endParaRPr lang="en-GB" sz="2400" dirty="0">
              <a:solidFill>
                <a:srgbClr val="D45242"/>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163281" y="5732146"/>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84" name="Picture 12" descr="https://upload.wikimedia.org/wikipedia/commons/thumb/8/84/Periodic_table.svg/779px-Periodic_table.svg.png"/>
          <p:cNvPicPr>
            <a:picLocks noChangeAspect="1" noChangeArrowheads="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27626" y="5423795"/>
            <a:ext cx="1027662" cy="400110"/>
          </a:xfrm>
          <a:prstGeom prst="rect">
            <a:avLst/>
          </a:prstGeom>
        </p:spPr>
        <p:txBody>
          <a:bodyPr wrap="square">
            <a:spAutoFit/>
          </a:bodyPr>
          <a:lstStyle/>
          <a:p>
            <a:r>
              <a:rPr lang="en-GB" sz="1000" dirty="0">
                <a:latin typeface="PT Sans Narrow" panose="020B0506020203020204" pitchFamily="34" charset="0"/>
              </a:rPr>
              <a:t>© 2013 Imperial College London</a:t>
            </a:r>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p:spPr>
      </p:pic>
      <p:sp>
        <p:nvSpPr>
          <p:cNvPr id="42" name="Rectangle 41"/>
          <p:cNvSpPr/>
          <p:nvPr/>
        </p:nvSpPr>
        <p:spPr>
          <a:xfrm>
            <a:off x="7958982" y="3754210"/>
            <a:ext cx="1146034" cy="400110"/>
          </a:xfrm>
          <a:prstGeom prst="rect">
            <a:avLst/>
          </a:prstGeom>
        </p:spPr>
        <p:txBody>
          <a:bodyPr wrap="square">
            <a:spAutoFit/>
          </a:bodyPr>
          <a:lstStyle/>
          <a:p>
            <a:r>
              <a:rPr lang="en-GB" sz="1000" dirty="0">
                <a:latin typeface="PT Sans Narrow" panose="020B0506020203020204" pitchFamily="34" charset="0"/>
              </a:rPr>
              <a:t>© 2013 Imperial College London</a:t>
            </a:r>
          </a:p>
        </p:txBody>
      </p:sp>
      <p:pic>
        <p:nvPicPr>
          <p:cNvPr id="3088" name="Picture 16" descr="C:\Users\amy.ball\Downloads\16167501664_3317934abd_b.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68848" y1="16337" x2="81348" y2="37253"/>
                      </a14:backgroundRemoval>
                    </a14:imgEffect>
                  </a14:imgLayer>
                </a14:imgProps>
              </a:ext>
              <a:ext uri="{28A0092B-C50C-407E-A947-70E740481C1C}">
                <a14:useLocalDpi xmlns:a14="http://schemas.microsoft.com/office/drawing/2010/main" val="0"/>
              </a:ext>
            </a:extLst>
          </a:blip>
          <a:srcRect/>
          <a:stretch>
            <a:fillRect/>
          </a:stretch>
        </p:blipFill>
        <p:spPr bwMode="auto">
          <a:xfrm>
            <a:off x="5127305" y="2768647"/>
            <a:ext cx="1400321" cy="131416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796506" y="4023933"/>
            <a:ext cx="1291463" cy="246221"/>
          </a:xfrm>
          <a:prstGeom prst="rect">
            <a:avLst/>
          </a:prstGeom>
        </p:spPr>
        <p:txBody>
          <a:bodyPr wrap="square">
            <a:spAutoFit/>
          </a:bodyPr>
          <a:lstStyle/>
          <a:p>
            <a:r>
              <a:rPr lang="en-GB" sz="1000" dirty="0"/>
              <a:t>Flickr/James St John</a:t>
            </a:r>
          </a:p>
        </p:txBody>
      </p:sp>
      <p:pic>
        <p:nvPicPr>
          <p:cNvPr id="3089" name="Picture 17" descr="C:\Users\amy.ball\Downloads\16170306843_d75f3fb031_b.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476" r="99524">
                        <a14:backgroundMark x1="23900" y1="98239" x2="75030" y2="99497"/>
                      </a14:backgroundRemoval>
                    </a14:imgEffect>
                  </a14:imgLayer>
                </a14:imgProps>
              </a:ext>
              <a:ext uri="{28A0092B-C50C-407E-A947-70E740481C1C}">
                <a14:useLocalDpi xmlns:a14="http://schemas.microsoft.com/office/drawing/2010/main" val="0"/>
              </a:ext>
            </a:extLst>
          </a:blip>
          <a:srcRect/>
          <a:stretch>
            <a:fillRect/>
          </a:stretch>
        </p:blipFill>
        <p:spPr bwMode="auto">
          <a:xfrm>
            <a:off x="7609837" y="1656944"/>
            <a:ext cx="1208466" cy="1142367"/>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amy.ball\Downloads\15097443922_9791073d86_h.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934" b="100000" l="0" r="100000">
                        <a14:backgroundMark x1="97563" y1="42842" x2="87313" y2="99378"/>
                        <a14:backgroundMark x1="80813" y1="95436" x2="66813" y2="99378"/>
                        <a14:backgroundMark x1="4750" y1="33506" x2="63" y2="59855"/>
                        <a14:backgroundMark x1="1500" y1="56743" x2="10375" y2="96992"/>
                        <a14:backgroundMark x1="37688" y1="98237" x2="53688" y2="98755"/>
                        <a14:backgroundMark x1="55188" y1="98651" x2="35188" y2="99481"/>
                        <a14:backgroundMark x1="54063" y1="99066" x2="56500" y2="99170"/>
                      </a14:backgroundRemoval>
                    </a14:imgEffect>
                  </a14:imgLayer>
                </a14:imgProps>
              </a:ext>
              <a:ext uri="{28A0092B-C50C-407E-A947-70E740481C1C}">
                <a14:useLocalDpi xmlns:a14="http://schemas.microsoft.com/office/drawing/2010/main" val="0"/>
              </a:ext>
            </a:extLst>
          </a:blip>
          <a:srcRect/>
          <a:stretch>
            <a:fillRect/>
          </a:stretch>
        </p:blipFill>
        <p:spPr bwMode="auto">
          <a:xfrm rot="828876">
            <a:off x="7290893" y="4351166"/>
            <a:ext cx="1610788" cy="9705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638290" y="2768647"/>
            <a:ext cx="1291463"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50" name="Rectangle 49"/>
          <p:cNvSpPr/>
          <p:nvPr/>
        </p:nvSpPr>
        <p:spPr>
          <a:xfrm>
            <a:off x="7997966" y="5305237"/>
            <a:ext cx="1183608"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51" name="Freeform 50"/>
          <p:cNvSpPr/>
          <p:nvPr/>
        </p:nvSpPr>
        <p:spPr>
          <a:xfrm>
            <a:off x="4374073" y="5793803"/>
            <a:ext cx="265934" cy="450996"/>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a:latin typeface="PT Sans Narrow" panose="020B0506020203020204" pitchFamily="34" charset="0"/>
              </a:rPr>
              <a:t>Flickr/James St John</a:t>
            </a:r>
          </a:p>
        </p:txBody>
      </p:sp>
      <p:sp>
        <p:nvSpPr>
          <p:cNvPr id="63" name="TextBox 62"/>
          <p:cNvSpPr txBox="1"/>
          <p:nvPr/>
        </p:nvSpPr>
        <p:spPr>
          <a:xfrm>
            <a:off x="5077842" y="2452510"/>
            <a:ext cx="1509003" cy="369332"/>
          </a:xfrm>
          <a:prstGeom prst="rect">
            <a:avLst/>
          </a:prstGeom>
          <a:noFill/>
        </p:spPr>
        <p:txBody>
          <a:bodyPr wrap="none" rtlCol="0">
            <a:spAutoFit/>
          </a:bodyPr>
          <a:lstStyle/>
          <a:p>
            <a:r>
              <a:rPr lang="en-GB" dirty="0">
                <a:solidFill>
                  <a:srgbClr val="D45242"/>
                </a:solidFill>
              </a:rPr>
              <a:t>Conglomerate</a:t>
            </a:r>
          </a:p>
        </p:txBody>
      </p:sp>
      <p:sp>
        <p:nvSpPr>
          <p:cNvPr id="64" name="TextBox 63"/>
          <p:cNvSpPr txBox="1"/>
          <p:nvPr/>
        </p:nvSpPr>
        <p:spPr>
          <a:xfrm>
            <a:off x="6766004" y="2740533"/>
            <a:ext cx="676788"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Basalt</a:t>
            </a:r>
          </a:p>
        </p:txBody>
      </p:sp>
      <p:sp>
        <p:nvSpPr>
          <p:cNvPr id="65" name="TextBox 64"/>
          <p:cNvSpPr txBox="1"/>
          <p:nvPr/>
        </p:nvSpPr>
        <p:spPr>
          <a:xfrm>
            <a:off x="6788268" y="1847788"/>
            <a:ext cx="1013162"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Sandstone</a:t>
            </a:r>
          </a:p>
        </p:txBody>
      </p:sp>
      <p:sp>
        <p:nvSpPr>
          <p:cNvPr id="66" name="TextBox 65"/>
          <p:cNvSpPr txBox="1"/>
          <p:nvPr/>
        </p:nvSpPr>
        <p:spPr>
          <a:xfrm>
            <a:off x="5004549" y="4270154"/>
            <a:ext cx="881139" cy="369332"/>
          </a:xfrm>
          <a:prstGeom prst="rect">
            <a:avLst/>
          </a:prstGeom>
          <a:noFill/>
        </p:spPr>
        <p:txBody>
          <a:bodyPr wrap="none" rtlCol="0">
            <a:spAutoFit/>
          </a:bodyPr>
          <a:lstStyle/>
          <a:p>
            <a:r>
              <a:rPr lang="en-GB" dirty="0">
                <a:solidFill>
                  <a:srgbClr val="D45242"/>
                </a:solidFill>
              </a:rPr>
              <a:t>Granite</a:t>
            </a:r>
          </a:p>
        </p:txBody>
      </p:sp>
      <p:sp>
        <p:nvSpPr>
          <p:cNvPr id="67" name="TextBox 66"/>
          <p:cNvSpPr txBox="1"/>
          <p:nvPr/>
        </p:nvSpPr>
        <p:spPr>
          <a:xfrm>
            <a:off x="6753982" y="5957247"/>
            <a:ext cx="700833"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Gneiss</a:t>
            </a:r>
          </a:p>
        </p:txBody>
      </p:sp>
      <p:sp>
        <p:nvSpPr>
          <p:cNvPr id="68" name="TextBox 67"/>
          <p:cNvSpPr txBox="1"/>
          <p:nvPr/>
        </p:nvSpPr>
        <p:spPr>
          <a:xfrm>
            <a:off x="7104398" y="4065858"/>
            <a:ext cx="825611" cy="369332"/>
          </a:xfrm>
          <a:prstGeom prst="rect">
            <a:avLst/>
          </a:prstGeom>
          <a:noFill/>
        </p:spPr>
        <p:txBody>
          <a:bodyPr wrap="none" rtlCol="0">
            <a:spAutoFit/>
          </a:bodyPr>
          <a:lstStyle/>
          <a:p>
            <a:r>
              <a:rPr lang="en-GB" dirty="0" err="1">
                <a:solidFill>
                  <a:srgbClr val="D45242"/>
                </a:solidFill>
                <a:latin typeface="PT Sans Narrow" panose="020B0506020203020204" pitchFamily="34" charset="0"/>
              </a:rPr>
              <a:t>Eclogite</a:t>
            </a:r>
            <a:endParaRPr lang="en-GB" dirty="0">
              <a:solidFill>
                <a:srgbClr val="D45242"/>
              </a:solidFill>
              <a:latin typeface="PT Sans Narrow" panose="020B0506020203020204" pitchFamily="34" charset="0"/>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4" descr="File:Biotite sliceUSGOV.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7735" y="4386671"/>
            <a:ext cx="1723511" cy="126390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8" descr="C:\Users\amy.ball\Downloads\QuartzUSGOV.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5313" b="90000" l="8056" r="93333"/>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5022" y="2768647"/>
            <a:ext cx="1693216" cy="1505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descr="I:\Education\Factsheets, careers profiles &amp; web content\Factsheets and website hub pages\Rock Cycle\Images\feldspar.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0133" y="1259747"/>
            <a:ext cx="2118713" cy="1545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25818" y="702267"/>
            <a:ext cx="4412115" cy="646331"/>
          </a:xfrm>
          <a:prstGeom prst="rect">
            <a:avLst/>
          </a:prstGeom>
          <a:noFill/>
        </p:spPr>
        <p:txBody>
          <a:bodyPr wrap="square" rtlCol="0">
            <a:spAutoFit/>
          </a:bodyPr>
          <a:lstStyle/>
          <a:p>
            <a:r>
              <a:rPr lang="en-GB" sz="3600" b="1" dirty="0"/>
              <a:t>Feldspar</a:t>
            </a:r>
            <a:r>
              <a:rPr lang="en-GB" b="1" dirty="0"/>
              <a:t> </a:t>
            </a:r>
            <a:r>
              <a:rPr lang="en-GB" sz="1400" dirty="0"/>
              <a:t>(Image:© Barry Marsh SOES )</a:t>
            </a:r>
          </a:p>
        </p:txBody>
      </p:sp>
      <p:sp>
        <p:nvSpPr>
          <p:cNvPr id="57" name="TextBox 56"/>
          <p:cNvSpPr txBox="1"/>
          <p:nvPr/>
        </p:nvSpPr>
        <p:spPr>
          <a:xfrm>
            <a:off x="194677" y="2849703"/>
            <a:ext cx="1664812" cy="646331"/>
          </a:xfrm>
          <a:prstGeom prst="rect">
            <a:avLst/>
          </a:prstGeom>
          <a:noFill/>
        </p:spPr>
        <p:txBody>
          <a:bodyPr wrap="square" rtlCol="0">
            <a:spAutoFit/>
          </a:bodyPr>
          <a:lstStyle/>
          <a:p>
            <a:r>
              <a:rPr lang="en-GB" sz="3600" b="1" dirty="0"/>
              <a:t>Quartz</a:t>
            </a:r>
            <a:endParaRPr lang="en-GB" sz="1400" b="1" dirty="0"/>
          </a:p>
        </p:txBody>
      </p:sp>
      <p:sp>
        <p:nvSpPr>
          <p:cNvPr id="58" name="TextBox 57"/>
          <p:cNvSpPr txBox="1"/>
          <p:nvPr/>
        </p:nvSpPr>
        <p:spPr>
          <a:xfrm>
            <a:off x="827949" y="5647617"/>
            <a:ext cx="1876649" cy="646331"/>
          </a:xfrm>
          <a:prstGeom prst="rect">
            <a:avLst/>
          </a:prstGeom>
          <a:noFill/>
        </p:spPr>
        <p:txBody>
          <a:bodyPr wrap="square" rtlCol="0">
            <a:spAutoFit/>
          </a:bodyPr>
          <a:lstStyle/>
          <a:p>
            <a:r>
              <a:rPr lang="en-GB" sz="3600" b="1" dirty="0"/>
              <a:t>Biotite</a:t>
            </a:r>
            <a:endParaRPr lang="en-GB" sz="1400" b="1" dirty="0"/>
          </a:p>
        </p:txBody>
      </p:sp>
      <p:pic>
        <p:nvPicPr>
          <p:cNvPr id="5124" name="Picture 4" descr="I:\Education\Factsheets, careers profiles &amp; web content\Factsheets and website hub pages\Rock Cycle\Images\granite-sandatlas.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2850614" y="1009652"/>
            <a:ext cx="6143639" cy="401043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704599" y="2009930"/>
            <a:ext cx="2373243" cy="10805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32177" y="2768647"/>
            <a:ext cx="3365211" cy="85647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721246" y="4154320"/>
            <a:ext cx="3106219" cy="56123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66004" y="4353381"/>
            <a:ext cx="1625789" cy="369332"/>
          </a:xfrm>
          <a:prstGeom prst="rect">
            <a:avLst/>
          </a:prstGeom>
          <a:noFill/>
        </p:spPr>
        <p:txBody>
          <a:bodyPr wrap="square" rtlCol="0">
            <a:spAutoFit/>
          </a:bodyPr>
          <a:lstStyle/>
          <a:p>
            <a:r>
              <a:rPr lang="en-GB" dirty="0">
                <a:solidFill>
                  <a:schemeClr val="bg1"/>
                </a:solidFill>
                <a:latin typeface="+mj-lt"/>
              </a:rPr>
              <a:t>Sandatlas.org</a:t>
            </a:r>
          </a:p>
        </p:txBody>
      </p:sp>
    </p:spTree>
    <p:extLst>
      <p:ext uri="{BB962C8B-B14F-4D97-AF65-F5344CB8AC3E}">
        <p14:creationId xmlns:p14="http://schemas.microsoft.com/office/powerpoint/2010/main" val="127234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32" y="684161"/>
            <a:ext cx="5182450" cy="5875551"/>
          </a:xfrm>
          <a:prstGeom prst="rect">
            <a:avLst/>
          </a:prstGeom>
        </p:spPr>
      </p:pic>
      <p:sp>
        <p:nvSpPr>
          <p:cNvPr id="2" name="TextBox 1"/>
          <p:cNvSpPr txBox="1"/>
          <p:nvPr/>
        </p:nvSpPr>
        <p:spPr>
          <a:xfrm>
            <a:off x="5580112" y="2293440"/>
            <a:ext cx="1626875" cy="769441"/>
          </a:xfrm>
          <a:prstGeom prst="rect">
            <a:avLst/>
          </a:prstGeom>
          <a:noFill/>
        </p:spPr>
        <p:txBody>
          <a:bodyPr wrap="square" rtlCol="0">
            <a:spAutoFit/>
          </a:bodyPr>
          <a:lstStyle/>
          <a:p>
            <a:r>
              <a:rPr lang="en-GB" sz="4400" b="1" dirty="0">
                <a:solidFill>
                  <a:srgbClr val="D45242"/>
                </a:solidFill>
              </a:rPr>
              <a:t>LAVA</a:t>
            </a:r>
          </a:p>
        </p:txBody>
      </p:sp>
      <p:sp>
        <p:nvSpPr>
          <p:cNvPr id="13" name="TextBox 12"/>
          <p:cNvSpPr txBox="1"/>
          <p:nvPr/>
        </p:nvSpPr>
        <p:spPr>
          <a:xfrm>
            <a:off x="6660482" y="3404319"/>
            <a:ext cx="2408478" cy="769441"/>
          </a:xfrm>
          <a:prstGeom prst="rect">
            <a:avLst/>
          </a:prstGeom>
          <a:noFill/>
        </p:spPr>
        <p:txBody>
          <a:bodyPr wrap="square" rtlCol="0">
            <a:spAutoFit/>
          </a:bodyPr>
          <a:lstStyle/>
          <a:p>
            <a:r>
              <a:rPr lang="en-GB" sz="4400" b="1" dirty="0">
                <a:solidFill>
                  <a:srgbClr val="D45242"/>
                </a:solidFill>
              </a:rPr>
              <a:t>MAGMA</a:t>
            </a:r>
          </a:p>
        </p:txBody>
      </p:sp>
      <p:sp>
        <p:nvSpPr>
          <p:cNvPr id="19" name="TextBox 18"/>
          <p:cNvSpPr txBox="1"/>
          <p:nvPr/>
        </p:nvSpPr>
        <p:spPr>
          <a:xfrm>
            <a:off x="547478" y="2293439"/>
            <a:ext cx="2812487" cy="769441"/>
          </a:xfrm>
          <a:prstGeom prst="rect">
            <a:avLst/>
          </a:prstGeom>
          <a:noFill/>
        </p:spPr>
        <p:txBody>
          <a:bodyPr wrap="square" rtlCol="0">
            <a:spAutoFit/>
          </a:bodyPr>
          <a:lstStyle/>
          <a:p>
            <a:r>
              <a:rPr lang="en-GB" sz="4400" b="1" dirty="0">
                <a:solidFill>
                  <a:srgbClr val="D45242"/>
                </a:solidFill>
              </a:rPr>
              <a:t>VOLCANO</a:t>
            </a:r>
          </a:p>
        </p:txBody>
      </p:sp>
      <p:sp>
        <p:nvSpPr>
          <p:cNvPr id="24" name="TextBox 23"/>
          <p:cNvSpPr txBox="1"/>
          <p:nvPr/>
        </p:nvSpPr>
        <p:spPr>
          <a:xfrm>
            <a:off x="6804248" y="2313166"/>
            <a:ext cx="2784624" cy="1077218"/>
          </a:xfrm>
          <a:prstGeom prst="rect">
            <a:avLst/>
          </a:prstGeom>
          <a:noFill/>
        </p:spPr>
        <p:txBody>
          <a:bodyPr wrap="square" rtlCol="0">
            <a:spAutoFit/>
          </a:bodyPr>
          <a:lstStyle/>
          <a:p>
            <a:r>
              <a:rPr lang="en-GB" sz="3200" b="1" dirty="0">
                <a:solidFill>
                  <a:srgbClr val="D45242"/>
                </a:solidFill>
              </a:rPr>
              <a:t>- above the surface</a:t>
            </a:r>
          </a:p>
        </p:txBody>
      </p:sp>
      <p:sp>
        <p:nvSpPr>
          <p:cNvPr id="25" name="TextBox 24"/>
          <p:cNvSpPr txBox="1"/>
          <p:nvPr/>
        </p:nvSpPr>
        <p:spPr>
          <a:xfrm>
            <a:off x="6797316" y="4006515"/>
            <a:ext cx="2239180" cy="1077218"/>
          </a:xfrm>
          <a:prstGeom prst="rect">
            <a:avLst/>
          </a:prstGeom>
          <a:noFill/>
        </p:spPr>
        <p:txBody>
          <a:bodyPr wrap="square" rtlCol="0">
            <a:spAutoFit/>
          </a:bodyPr>
          <a:lstStyle/>
          <a:p>
            <a:r>
              <a:rPr lang="en-GB" sz="3200" b="1" dirty="0">
                <a:solidFill>
                  <a:srgbClr val="D45242"/>
                </a:solidFill>
              </a:rPr>
              <a:t>- below the surface</a:t>
            </a:r>
          </a:p>
        </p:txBody>
      </p:sp>
      <p:cxnSp>
        <p:nvCxnSpPr>
          <p:cNvPr id="4" name="Straight Arrow Connector 3"/>
          <p:cNvCxnSpPr/>
          <p:nvPr/>
        </p:nvCxnSpPr>
        <p:spPr>
          <a:xfrm flipH="1">
            <a:off x="4516164" y="2701787"/>
            <a:ext cx="1063948" cy="1499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16164" y="3789040"/>
            <a:ext cx="2144318" cy="1512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27784" y="2948035"/>
            <a:ext cx="540060" cy="44234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70" y="188640"/>
            <a:ext cx="6303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058465"/>
            <a:ext cx="3261950" cy="369820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a:solidFill>
                  <a:schemeClr val="bg1"/>
                </a:solidFill>
              </a:rPr>
              <a:t>Magma</a:t>
            </a:r>
          </a:p>
        </p:txBody>
      </p:sp>
      <p:sp>
        <p:nvSpPr>
          <p:cNvPr id="45" name="Rectangle 44"/>
          <p:cNvSpPr/>
          <p:nvPr/>
        </p:nvSpPr>
        <p:spPr>
          <a:xfrm>
            <a:off x="6295781" y="6468088"/>
            <a:ext cx="2721514" cy="369332"/>
          </a:xfrm>
          <a:prstGeom prst="rect">
            <a:avLst/>
          </a:prstGeom>
        </p:spPr>
        <p:txBody>
          <a:bodyPr wrap="none">
            <a:spAutoFit/>
          </a:bodyPr>
          <a:lstStyle/>
          <a:p>
            <a:r>
              <a:rPr lang="en-GB" dirty="0"/>
              <a:t>Rock images: Sandatlas.org</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295" l="0" r="100000"/>
                    </a14:imgEffect>
                  </a14:imgLayer>
                </a14:imgProps>
              </a:ext>
              <a:ext uri="{28A0092B-C50C-407E-A947-70E740481C1C}">
                <a14:useLocalDpi xmlns:a14="http://schemas.microsoft.com/office/drawing/2010/main" val="0"/>
              </a:ext>
            </a:extLst>
          </a:blip>
          <a:stretch>
            <a:fillRect/>
          </a:stretch>
        </p:blipFill>
        <p:spPr>
          <a:xfrm>
            <a:off x="5148064" y="3901466"/>
            <a:ext cx="1970600" cy="1445107"/>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80486" y="1412776"/>
            <a:ext cx="2099931" cy="14203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86133" y1="91848" x2="95067" y2="15761"/>
                      </a14:backgroundRemoval>
                    </a14:imgEffect>
                  </a14:imgLayer>
                </a14:imgProps>
              </a:ext>
              <a:ext uri="{28A0092B-C50C-407E-A947-70E740481C1C}">
                <a14:useLocalDpi xmlns:a14="http://schemas.microsoft.com/office/drawing/2010/main" val="0"/>
              </a:ext>
            </a:extLst>
          </a:blip>
          <a:stretch>
            <a:fillRect/>
          </a:stretch>
        </p:blipFill>
        <p:spPr>
          <a:xfrm>
            <a:off x="6954471" y="4906098"/>
            <a:ext cx="2028489" cy="1492968"/>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23940" b="9797"/>
          <a:stretch/>
        </p:blipFill>
        <p:spPr>
          <a:xfrm>
            <a:off x="114199" y="249249"/>
            <a:ext cx="2016217" cy="1996636"/>
          </a:xfrm>
          <a:prstGeom prst="ellipse">
            <a:avLst/>
          </a:prstGeom>
          <a:ln w="38100">
            <a:solidFill>
              <a:schemeClr val="bg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2280" y="1327527"/>
            <a:ext cx="1890680" cy="2824349"/>
          </a:xfrm>
          <a:prstGeom prst="rect">
            <a:avLst/>
          </a:prstGeom>
          <a:ln w="38100">
            <a:solidFill>
              <a:schemeClr val="bg1"/>
            </a:solidFill>
          </a:ln>
          <a:effectLst>
            <a:outerShdw blurRad="50800" dist="38100" dir="2700000" algn="tl" rotWithShape="0">
              <a:prstClr val="black">
                <a:alpha val="40000"/>
              </a:prstClr>
            </a:outerShdw>
          </a:effectLst>
        </p:spPr>
      </p:pic>
      <p:sp>
        <p:nvSpPr>
          <p:cNvPr id="33" name="TextBox 32"/>
          <p:cNvSpPr txBox="1"/>
          <p:nvPr/>
        </p:nvSpPr>
        <p:spPr>
          <a:xfrm>
            <a:off x="5796136" y="1632817"/>
            <a:ext cx="1435495" cy="1015663"/>
          </a:xfrm>
          <a:prstGeom prst="rect">
            <a:avLst/>
          </a:prstGeom>
          <a:noFill/>
        </p:spPr>
        <p:txBody>
          <a:bodyPr wrap="square" rtlCol="0">
            <a:spAutoFit/>
          </a:bodyPr>
          <a:lstStyle/>
          <a:p>
            <a:r>
              <a:rPr lang="en-GB" sz="2000" b="1" dirty="0">
                <a:solidFill>
                  <a:srgbClr val="D45242"/>
                </a:solidFill>
              </a:rPr>
              <a:t>Basalt columns, Isle of Mull</a:t>
            </a:r>
          </a:p>
        </p:txBody>
      </p:sp>
      <p:cxnSp>
        <p:nvCxnSpPr>
          <p:cNvPr id="34" name="Straight Arrow Connector 33"/>
          <p:cNvCxnSpPr>
            <a:stCxn id="38" idx="2"/>
          </p:cNvCxnSpPr>
          <p:nvPr/>
        </p:nvCxnSpPr>
        <p:spPr>
          <a:xfrm flipV="1">
            <a:off x="2390431" y="2648480"/>
            <a:ext cx="1605505" cy="164831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4"/>
          </p:cNvCxnSpPr>
          <p:nvPr/>
        </p:nvCxnSpPr>
        <p:spPr>
          <a:xfrm>
            <a:off x="2741731" y="4749248"/>
            <a:ext cx="4212740" cy="1200032"/>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80312" y="4469567"/>
            <a:ext cx="984447" cy="461665"/>
          </a:xfrm>
          <a:prstGeom prst="rect">
            <a:avLst/>
          </a:prstGeom>
          <a:noFill/>
        </p:spPr>
        <p:txBody>
          <a:bodyPr wrap="square" rtlCol="0">
            <a:spAutoFit/>
          </a:bodyPr>
          <a:lstStyle/>
          <a:p>
            <a:r>
              <a:rPr lang="en-GB" sz="2400" b="1" dirty="0">
                <a:solidFill>
                  <a:srgbClr val="D45242"/>
                </a:solidFill>
              </a:rPr>
              <a:t>Basalt</a:t>
            </a:r>
          </a:p>
        </p:txBody>
      </p:sp>
      <p:sp>
        <p:nvSpPr>
          <p:cNvPr id="49" name="TextBox 48"/>
          <p:cNvSpPr txBox="1"/>
          <p:nvPr/>
        </p:nvSpPr>
        <p:spPr>
          <a:xfrm>
            <a:off x="4630451" y="3758796"/>
            <a:ext cx="1356869" cy="461665"/>
          </a:xfrm>
          <a:prstGeom prst="rect">
            <a:avLst/>
          </a:prstGeom>
          <a:noFill/>
        </p:spPr>
        <p:txBody>
          <a:bodyPr wrap="square" rtlCol="0">
            <a:spAutoFit/>
          </a:bodyPr>
          <a:lstStyle/>
          <a:p>
            <a:r>
              <a:rPr lang="en-GB" sz="2400" b="1" dirty="0">
                <a:solidFill>
                  <a:srgbClr val="D45242"/>
                </a:solidFill>
              </a:rPr>
              <a:t>Andesite</a:t>
            </a:r>
          </a:p>
        </p:txBody>
      </p:sp>
      <p:sp>
        <p:nvSpPr>
          <p:cNvPr id="53" name="TextBox 52"/>
          <p:cNvSpPr txBox="1"/>
          <p:nvPr/>
        </p:nvSpPr>
        <p:spPr>
          <a:xfrm>
            <a:off x="3801502" y="2739701"/>
            <a:ext cx="2185818" cy="830997"/>
          </a:xfrm>
          <a:prstGeom prst="rect">
            <a:avLst/>
          </a:prstGeom>
          <a:noFill/>
        </p:spPr>
        <p:txBody>
          <a:bodyPr wrap="square" rtlCol="0">
            <a:spAutoFit/>
          </a:bodyPr>
          <a:lstStyle/>
          <a:p>
            <a:r>
              <a:rPr lang="en-GB" sz="2400" b="1" dirty="0">
                <a:solidFill>
                  <a:srgbClr val="D45242"/>
                </a:solidFill>
              </a:rPr>
              <a:t>Basalt with olivine crystals</a:t>
            </a:r>
          </a:p>
        </p:txBody>
      </p:sp>
      <p:cxnSp>
        <p:nvCxnSpPr>
          <p:cNvPr id="57" name="Straight Arrow Connector 56"/>
          <p:cNvCxnSpPr/>
          <p:nvPr/>
        </p:nvCxnSpPr>
        <p:spPr>
          <a:xfrm flipV="1">
            <a:off x="2447887" y="3155199"/>
            <a:ext cx="4670777" cy="121617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092724" y="3475298"/>
            <a:ext cx="152942" cy="696437"/>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1" name="Picture 3" descr="I:\Education\Factsheets, careers profiles &amp; web content\Factsheets and website hub pages\Rock Cycle\Images\obsidian-sandatlas.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39" y1="47970" x2="6250" y2="48271"/>
                        <a14:foregroundMark x1="9167" y1="24511" x2="2778" y2="71729"/>
                        <a14:backgroundMark x1="1111" y1="57895" x2="278" y2="77293"/>
                      </a14:backgroundRemoval>
                    </a14:imgEffect>
                  </a14:imgLayer>
                </a14:imgProps>
              </a:ext>
              <a:ext uri="{28A0092B-C50C-407E-A947-70E740481C1C}">
                <a14:useLocalDpi xmlns:a14="http://schemas.microsoft.com/office/drawing/2010/main" val="0"/>
              </a:ext>
            </a:extLst>
          </a:blip>
          <a:srcRect/>
          <a:stretch>
            <a:fillRect/>
          </a:stretch>
        </p:blipFill>
        <p:spPr bwMode="auto">
          <a:xfrm>
            <a:off x="114199" y="2905870"/>
            <a:ext cx="1693025" cy="15636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51520" y="2508868"/>
            <a:ext cx="1369205" cy="461665"/>
          </a:xfrm>
          <a:prstGeom prst="rect">
            <a:avLst/>
          </a:prstGeom>
          <a:noFill/>
        </p:spPr>
        <p:txBody>
          <a:bodyPr wrap="square" rtlCol="0">
            <a:spAutoFit/>
          </a:bodyPr>
          <a:lstStyle/>
          <a:p>
            <a:r>
              <a:rPr lang="en-GB" sz="2400" b="1" dirty="0">
                <a:solidFill>
                  <a:srgbClr val="D45242"/>
                </a:solidFill>
              </a:rPr>
              <a:t>Obsidian</a:t>
            </a:r>
          </a:p>
        </p:txBody>
      </p:sp>
      <p:pic>
        <p:nvPicPr>
          <p:cNvPr id="2052" name="Picture 4" descr="I:\Education\Factsheets, careers profiles &amp; web content\Factsheets and website hub pages\Rock Cycle\Images\pumice sandatlas.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0725" y="2197603"/>
            <a:ext cx="1564410" cy="133409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2169195" y="1826335"/>
            <a:ext cx="1411291" cy="461665"/>
          </a:xfrm>
          <a:prstGeom prst="rect">
            <a:avLst/>
          </a:prstGeom>
          <a:noFill/>
        </p:spPr>
        <p:txBody>
          <a:bodyPr wrap="square" rtlCol="0">
            <a:spAutoFit/>
          </a:bodyPr>
          <a:lstStyle/>
          <a:p>
            <a:r>
              <a:rPr lang="en-GB" sz="2400" b="1" dirty="0">
                <a:solidFill>
                  <a:srgbClr val="D45242"/>
                </a:solidFill>
              </a:rPr>
              <a:t>Pumice</a:t>
            </a:r>
          </a:p>
        </p:txBody>
      </p:sp>
      <p:pic>
        <p:nvPicPr>
          <p:cNvPr id="51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97980" y="760"/>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a:endCxn id="2" idx="1"/>
          </p:cNvCxnSpPr>
          <p:nvPr/>
        </p:nvCxnSpPr>
        <p:spPr>
          <a:xfrm>
            <a:off x="2524081" y="4436457"/>
            <a:ext cx="2623983" cy="187563"/>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8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72" y="2365800"/>
            <a:ext cx="3920972" cy="444536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a:solidFill>
                  <a:schemeClr val="bg1"/>
                </a:solidFill>
              </a:rPr>
              <a:t>Magma</a:t>
            </a:r>
          </a:p>
        </p:txBody>
      </p:sp>
      <p:sp>
        <p:nvSpPr>
          <p:cNvPr id="45" name="Rectangle 44"/>
          <p:cNvSpPr/>
          <p:nvPr/>
        </p:nvSpPr>
        <p:spPr>
          <a:xfrm>
            <a:off x="6796791" y="6457890"/>
            <a:ext cx="2343847" cy="369332"/>
          </a:xfrm>
          <a:prstGeom prst="rect">
            <a:avLst/>
          </a:prstGeom>
        </p:spPr>
        <p:txBody>
          <a:bodyPr wrap="none">
            <a:spAutoFit/>
          </a:bodyPr>
          <a:lstStyle/>
          <a:p>
            <a:r>
              <a:rPr lang="en-GB" dirty="0">
                <a:latin typeface="PT Sans Narrow" panose="020B0506020203020204" pitchFamily="34" charset="0"/>
              </a:rPr>
              <a:t>Rock images: Sandatlas.org</a:t>
            </a:r>
          </a:p>
        </p:txBody>
      </p:sp>
      <p:pic>
        <p:nvPicPr>
          <p:cNvPr id="3074" name="Picture 2" descr="C:\Users\amy.ball\Downloads\volcanic-eruption-67668_192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7603" t="36232" r="37029" b="20026"/>
          <a:stretch/>
        </p:blipFill>
        <p:spPr bwMode="auto">
          <a:xfrm>
            <a:off x="146971" y="220756"/>
            <a:ext cx="2120773" cy="211747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descr="https://upload.wikimedia.org/wikipedia/commons/d/d1/MSH80_eruption_mount_st_helens_05-18-80-dramatic-edi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2401" y="1484784"/>
            <a:ext cx="1952625" cy="2933700"/>
          </a:xfrm>
          <a:prstGeom prst="rect">
            <a:avLst/>
          </a:prstGeom>
          <a:noFill/>
          <a:ln w="38100">
            <a:solidFill>
              <a:schemeClr val="bg1"/>
            </a:solidFill>
          </a:ln>
          <a:effectLst>
            <a:outerShdw blurRad="50800" dist="38100" dir="2700000" algn="tl" rotWithShape="0">
              <a:prstClr val="black">
                <a:alpha val="40000"/>
              </a:prstClr>
            </a:outerShdw>
          </a:effectLst>
        </p:spPr>
      </p:pic>
      <p:pic>
        <p:nvPicPr>
          <p:cNvPr id="3079" name="Picture 7" descr="http://lh3.googleusercontent.com/-hcmQ8wZNPXs/UQ6xl3fHO4I/AAAAAAAAI0Q/a749JQO-54Y/s720/00520%252520IMG_8121%25252012%252520cm%252520volcanic%252520bom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709" y="4175438"/>
            <a:ext cx="2603692" cy="14537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lh3.googleusercontent.com/-eblkUZ7-J28/URZ4P6OHa2I/AAAAAAAAIsI/6XJ8X1StM6o/s720/00555%252520IMG_8180%25252013%252520cm%252520tuf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3535" y="1753302"/>
            <a:ext cx="2123256" cy="170450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294204" y="3698384"/>
            <a:ext cx="1720256" cy="954107"/>
          </a:xfrm>
          <a:prstGeom prst="rect">
            <a:avLst/>
          </a:prstGeom>
          <a:noFill/>
        </p:spPr>
        <p:txBody>
          <a:bodyPr wrap="square" rtlCol="0">
            <a:spAutoFit/>
          </a:bodyPr>
          <a:lstStyle/>
          <a:p>
            <a:r>
              <a:rPr lang="en-GB" sz="2800" b="1" dirty="0">
                <a:solidFill>
                  <a:srgbClr val="D45242"/>
                </a:solidFill>
              </a:rPr>
              <a:t>Volcanic bomb</a:t>
            </a:r>
          </a:p>
        </p:txBody>
      </p:sp>
      <p:sp>
        <p:nvSpPr>
          <p:cNvPr id="43" name="TextBox 42"/>
          <p:cNvSpPr txBox="1"/>
          <p:nvPr/>
        </p:nvSpPr>
        <p:spPr>
          <a:xfrm>
            <a:off x="3736826" y="1985849"/>
            <a:ext cx="924887" cy="584775"/>
          </a:xfrm>
          <a:prstGeom prst="rect">
            <a:avLst/>
          </a:prstGeom>
          <a:noFill/>
        </p:spPr>
        <p:txBody>
          <a:bodyPr wrap="square" rtlCol="0">
            <a:spAutoFit/>
          </a:bodyPr>
          <a:lstStyle/>
          <a:p>
            <a:r>
              <a:rPr lang="en-GB" sz="3200" b="1" dirty="0">
                <a:solidFill>
                  <a:srgbClr val="D45242"/>
                </a:solidFill>
              </a:rPr>
              <a:t>Tuff</a:t>
            </a:r>
          </a:p>
        </p:txBody>
      </p:sp>
      <p:cxnSp>
        <p:nvCxnSpPr>
          <p:cNvPr id="48" name="Straight Arrow Connector 47"/>
          <p:cNvCxnSpPr/>
          <p:nvPr/>
        </p:nvCxnSpPr>
        <p:spPr>
          <a:xfrm flipV="1">
            <a:off x="2801662" y="2603763"/>
            <a:ext cx="1870329" cy="681221"/>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13484" y="3698384"/>
            <a:ext cx="1875225" cy="536875"/>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11444" y="1953512"/>
            <a:ext cx="1380436" cy="769441"/>
          </a:xfrm>
          <a:prstGeom prst="rect">
            <a:avLst/>
          </a:prstGeom>
          <a:noFill/>
        </p:spPr>
        <p:txBody>
          <a:bodyPr wrap="square" rtlCol="0">
            <a:spAutoFit/>
          </a:bodyPr>
          <a:lstStyle/>
          <a:p>
            <a:r>
              <a:rPr lang="en-GB" sz="4400" b="1" dirty="0">
                <a:solidFill>
                  <a:srgbClr val="D45242"/>
                </a:solidFill>
              </a:rPr>
              <a:t>ASH</a:t>
            </a:r>
          </a:p>
        </p:txBody>
      </p:sp>
      <p:pic>
        <p:nvPicPr>
          <p:cNvPr id="307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0719" y="82071"/>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57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30" y="3071928"/>
            <a:ext cx="3266373" cy="370321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9851" t="12732" r="10797" b="11664"/>
          <a:stretch/>
        </p:blipFill>
        <p:spPr>
          <a:xfrm>
            <a:off x="179512" y="188638"/>
            <a:ext cx="2160240" cy="2160239"/>
          </a:xfrm>
          <a:prstGeom prst="ellipse">
            <a:avLst/>
          </a:prstGeom>
          <a:ln w="38100">
            <a:solidFill>
              <a:schemeClr val="bg1"/>
            </a:solidFill>
          </a:ln>
          <a:effectLst>
            <a:outerShdw blurRad="50800" dist="38100" dir="2700000" algn="tl" rotWithShape="0">
              <a:prstClr val="black">
                <a:alpha val="40000"/>
              </a:prstClr>
            </a:outerShdw>
          </a:effectLst>
        </p:spPr>
      </p:pic>
      <p:pic>
        <p:nvPicPr>
          <p:cNvPr id="5124" name="Picture 4" descr="Gabbro sample with augite phenocryst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18992" y="4513044"/>
            <a:ext cx="2574844" cy="2008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I:\Education\Factsheets, careers profiles &amp; web content\Factsheets and website hub pages\Rock Cycle\Images\granite-sandatla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3771602" y="3026665"/>
            <a:ext cx="2629888" cy="17167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Gabbro thin section image interference color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6533363" y="2213678"/>
            <a:ext cx="2313957" cy="224239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17107" y="1471184"/>
            <a:ext cx="2610636" cy="830997"/>
          </a:xfrm>
          <a:prstGeom prst="rect">
            <a:avLst/>
          </a:prstGeom>
          <a:noFill/>
        </p:spPr>
        <p:txBody>
          <a:bodyPr wrap="square" rtlCol="0">
            <a:spAutoFit/>
          </a:bodyPr>
          <a:lstStyle/>
          <a:p>
            <a:r>
              <a:rPr lang="en-GB" sz="2400" b="1" dirty="0">
                <a:solidFill>
                  <a:srgbClr val="D45242"/>
                </a:solidFill>
              </a:rPr>
              <a:t>Gabbro under the microscope</a:t>
            </a:r>
          </a:p>
        </p:txBody>
      </p:sp>
      <p:sp>
        <p:nvSpPr>
          <p:cNvPr id="16" name="TextBox 15"/>
          <p:cNvSpPr txBox="1"/>
          <p:nvPr/>
        </p:nvSpPr>
        <p:spPr>
          <a:xfrm>
            <a:off x="5724128" y="4743397"/>
            <a:ext cx="1385299" cy="523220"/>
          </a:xfrm>
          <a:prstGeom prst="rect">
            <a:avLst/>
          </a:prstGeom>
          <a:noFill/>
        </p:spPr>
        <p:txBody>
          <a:bodyPr wrap="square" rtlCol="0">
            <a:spAutoFit/>
          </a:bodyPr>
          <a:lstStyle/>
          <a:p>
            <a:r>
              <a:rPr lang="en-GB" sz="2800" b="1" dirty="0">
                <a:solidFill>
                  <a:srgbClr val="D45242"/>
                </a:solidFill>
              </a:rPr>
              <a:t>Gabbro</a:t>
            </a:r>
          </a:p>
        </p:txBody>
      </p:sp>
      <p:sp>
        <p:nvSpPr>
          <p:cNvPr id="17" name="TextBox 16"/>
          <p:cNvSpPr txBox="1"/>
          <p:nvPr/>
        </p:nvSpPr>
        <p:spPr>
          <a:xfrm>
            <a:off x="4731404" y="2548708"/>
            <a:ext cx="1584176" cy="523220"/>
          </a:xfrm>
          <a:prstGeom prst="rect">
            <a:avLst/>
          </a:prstGeom>
          <a:noFill/>
        </p:spPr>
        <p:txBody>
          <a:bodyPr wrap="square" rtlCol="0">
            <a:spAutoFit/>
          </a:bodyPr>
          <a:lstStyle/>
          <a:p>
            <a:r>
              <a:rPr lang="en-GB" sz="2800" b="1" dirty="0">
                <a:solidFill>
                  <a:srgbClr val="D45242"/>
                </a:solidFill>
              </a:rPr>
              <a:t>Granite</a:t>
            </a:r>
          </a:p>
        </p:txBody>
      </p:sp>
      <p:cxnSp>
        <p:nvCxnSpPr>
          <p:cNvPr id="18" name="Straight Arrow Connector 17"/>
          <p:cNvCxnSpPr/>
          <p:nvPr/>
        </p:nvCxnSpPr>
        <p:spPr>
          <a:xfrm flipV="1">
            <a:off x="2314658" y="5517234"/>
            <a:ext cx="4057542" cy="43204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26878" y="4653136"/>
            <a:ext cx="1697050" cy="104411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4194461"/>
            <a:ext cx="1835694" cy="523220"/>
          </a:xfrm>
          <a:prstGeom prst="rect">
            <a:avLst/>
          </a:prstGeom>
          <a:noFill/>
        </p:spPr>
        <p:txBody>
          <a:bodyPr wrap="square" rtlCol="0">
            <a:spAutoFit/>
          </a:bodyPr>
          <a:lstStyle/>
          <a:p>
            <a:r>
              <a:rPr lang="en-GB" sz="2800" b="1" dirty="0">
                <a:solidFill>
                  <a:srgbClr val="D45242"/>
                </a:solidFill>
              </a:rPr>
              <a:t>MAGMA</a:t>
            </a:r>
          </a:p>
        </p:txBody>
      </p:sp>
      <p:cxnSp>
        <p:nvCxnSpPr>
          <p:cNvPr id="25" name="Straight Arrow Connector 24"/>
          <p:cNvCxnSpPr/>
          <p:nvPr/>
        </p:nvCxnSpPr>
        <p:spPr>
          <a:xfrm>
            <a:off x="952591" y="4720804"/>
            <a:ext cx="739089" cy="12284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30" name="Picture 10" descr="http://lh3.googleusercontent.com/-_DRqp-kuf_M/VhIgFvi__LI/AAAAAAAAMkM/uEPfY5hOiVk/s720/00590%252520IMG_8230%252520diorite%2525208%252520cm.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77690" y="1754885"/>
            <a:ext cx="1995426" cy="1729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18814" y="1773280"/>
            <a:ext cx="1249230" cy="523220"/>
          </a:xfrm>
          <a:prstGeom prst="rect">
            <a:avLst/>
          </a:prstGeom>
          <a:noFill/>
        </p:spPr>
        <p:txBody>
          <a:bodyPr wrap="square" rtlCol="0">
            <a:spAutoFit/>
          </a:bodyPr>
          <a:lstStyle/>
          <a:p>
            <a:r>
              <a:rPr lang="en-GB" sz="2800" b="1" dirty="0">
                <a:solidFill>
                  <a:srgbClr val="D45242"/>
                </a:solidFill>
              </a:rPr>
              <a:t>Diorite</a:t>
            </a:r>
          </a:p>
        </p:txBody>
      </p:sp>
      <p:cxnSp>
        <p:nvCxnSpPr>
          <p:cNvPr id="31" name="Straight Arrow Connector 30"/>
          <p:cNvCxnSpPr/>
          <p:nvPr/>
        </p:nvCxnSpPr>
        <p:spPr>
          <a:xfrm flipV="1">
            <a:off x="2055916" y="3484254"/>
            <a:ext cx="859900" cy="20329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2200" y="6521423"/>
            <a:ext cx="2776594" cy="369332"/>
          </a:xfrm>
          <a:prstGeom prst="rect">
            <a:avLst/>
          </a:prstGeom>
        </p:spPr>
        <p:txBody>
          <a:bodyPr wrap="none">
            <a:spAutoFit/>
          </a:bodyPr>
          <a:lstStyle/>
          <a:p>
            <a:r>
              <a:rPr lang="en-GB" dirty="0"/>
              <a:t>Rock images: Sandatlas.org</a:t>
            </a:r>
          </a:p>
        </p:txBody>
      </p:sp>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6878" y="121544"/>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12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my.ball\Downloads\antelope-canyon-2336039_128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788" y="1856660"/>
            <a:ext cx="1903975" cy="285707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3785" y="4678695"/>
            <a:ext cx="2766047" cy="186708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929" y="1581063"/>
            <a:ext cx="3135991" cy="2351993"/>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lh3.googleusercontent.com/-_1ffAfZxSow/VlrIf7xM7dI/AAAAAAAANBM/KccQdDjZYyQPX9n9PHK3LyHCkVwOyv-swCHM/s720/1285%2Bconglomerate%2Bcypr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673" y="1413418"/>
            <a:ext cx="2830204" cy="21147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35895" y="5031714"/>
            <a:ext cx="2257281" cy="1743123"/>
          </a:xfrm>
          <a:prstGeom prst="rect">
            <a:avLst/>
          </a:prstGeom>
          <a:effectLst>
            <a:outerShdw blurRad="50800" dist="38100" dir="2700000" algn="tl" rotWithShape="0">
              <a:prstClr val="black">
                <a:alpha val="40000"/>
              </a:prstClr>
            </a:outerShdw>
          </a:effectLst>
        </p:spPr>
      </p:pic>
      <p:sp>
        <p:nvSpPr>
          <p:cNvPr id="11" name="Oval 10"/>
          <p:cNvSpPr/>
          <p:nvPr/>
        </p:nvSpPr>
        <p:spPr>
          <a:xfrm>
            <a:off x="753784" y="530137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 name="Oval 12"/>
          <p:cNvSpPr/>
          <p:nvPr/>
        </p:nvSpPr>
        <p:spPr>
          <a:xfrm>
            <a:off x="963698" y="583955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028" name="Picture 4" descr="Finely laminated shal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067" y1="5546" x2="85467" y2="19411"/>
                      </a14:backgroundRemoval>
                    </a14:imgEffect>
                  </a14:imgLayer>
                </a14:imgProps>
              </a:ext>
              <a:ext uri="{28A0092B-C50C-407E-A947-70E740481C1C}">
                <a14:useLocalDpi xmlns:a14="http://schemas.microsoft.com/office/drawing/2010/main" val="0"/>
              </a:ext>
            </a:extLst>
          </a:blip>
          <a:srcRect/>
          <a:stretch>
            <a:fillRect/>
          </a:stretch>
        </p:blipFill>
        <p:spPr bwMode="auto">
          <a:xfrm>
            <a:off x="2835128" y="3273926"/>
            <a:ext cx="2385628" cy="18353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664" y="3990030"/>
            <a:ext cx="1872208" cy="461665"/>
          </a:xfrm>
          <a:prstGeom prst="rect">
            <a:avLst/>
          </a:prstGeom>
          <a:noFill/>
        </p:spPr>
        <p:txBody>
          <a:bodyPr wrap="square" rtlCol="0">
            <a:spAutoFit/>
          </a:bodyPr>
          <a:lstStyle/>
          <a:p>
            <a:r>
              <a:rPr lang="en-GB" sz="2400" b="1" dirty="0"/>
              <a:t>Limestone</a:t>
            </a:r>
          </a:p>
        </p:txBody>
      </p:sp>
      <p:sp>
        <p:nvSpPr>
          <p:cNvPr id="16" name="TextBox 15"/>
          <p:cNvSpPr txBox="1"/>
          <p:nvPr/>
        </p:nvSpPr>
        <p:spPr>
          <a:xfrm>
            <a:off x="5522799" y="4419495"/>
            <a:ext cx="1785505" cy="461665"/>
          </a:xfrm>
          <a:prstGeom prst="rect">
            <a:avLst/>
          </a:prstGeom>
          <a:noFill/>
        </p:spPr>
        <p:txBody>
          <a:bodyPr wrap="square" rtlCol="0">
            <a:spAutoFit/>
          </a:bodyPr>
          <a:lstStyle/>
          <a:p>
            <a:r>
              <a:rPr lang="en-GB" sz="2400" b="1" dirty="0"/>
              <a:t>Sandstone</a:t>
            </a:r>
          </a:p>
        </p:txBody>
      </p:sp>
      <p:sp>
        <p:nvSpPr>
          <p:cNvPr id="17" name="TextBox 16"/>
          <p:cNvSpPr txBox="1"/>
          <p:nvPr/>
        </p:nvSpPr>
        <p:spPr>
          <a:xfrm>
            <a:off x="5523728" y="3702223"/>
            <a:ext cx="1045701" cy="461665"/>
          </a:xfrm>
          <a:prstGeom prst="rect">
            <a:avLst/>
          </a:prstGeom>
          <a:noFill/>
        </p:spPr>
        <p:txBody>
          <a:bodyPr wrap="square" rtlCol="0">
            <a:spAutoFit/>
          </a:bodyPr>
          <a:lstStyle/>
          <a:p>
            <a:r>
              <a:rPr lang="en-GB" sz="2400" b="1" dirty="0"/>
              <a:t>Shale</a:t>
            </a:r>
          </a:p>
        </p:txBody>
      </p:sp>
      <p:sp>
        <p:nvSpPr>
          <p:cNvPr id="18" name="TextBox 17"/>
          <p:cNvSpPr txBox="1"/>
          <p:nvPr/>
        </p:nvSpPr>
        <p:spPr>
          <a:xfrm>
            <a:off x="7106334" y="1394995"/>
            <a:ext cx="2037666" cy="461665"/>
          </a:xfrm>
          <a:prstGeom prst="rect">
            <a:avLst/>
          </a:prstGeom>
          <a:noFill/>
        </p:spPr>
        <p:txBody>
          <a:bodyPr wrap="square" rtlCol="0">
            <a:spAutoFit/>
          </a:bodyPr>
          <a:lstStyle/>
          <a:p>
            <a:r>
              <a:rPr lang="en-GB" sz="2400" b="1" dirty="0"/>
              <a:t>Conglomerate</a:t>
            </a:r>
          </a:p>
        </p:txBody>
      </p:sp>
      <p:cxnSp>
        <p:nvCxnSpPr>
          <p:cNvPr id="15" name="Straight Arrow Connector 14"/>
          <p:cNvCxnSpPr/>
          <p:nvPr/>
        </p:nvCxnSpPr>
        <p:spPr>
          <a:xfrm flipH="1" flipV="1">
            <a:off x="467544" y="3408938"/>
            <a:ext cx="286240" cy="668134"/>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47664" y="4372276"/>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50302" y="4820719"/>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508104" y="4820719"/>
            <a:ext cx="720080" cy="480657"/>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4937260" y="3933056"/>
            <a:ext cx="586468" cy="327801"/>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a:off x="6300194" y="1625828"/>
            <a:ext cx="806140" cy="64882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44208" y="4496785"/>
            <a:ext cx="2423288" cy="2126032"/>
          </a:xfrm>
          <a:prstGeom prst="rect">
            <a:avLst/>
          </a:prstGeom>
          <a:effectLst>
            <a:outerShdw blurRad="50800" dist="38100" dir="2700000" algn="tl" rotWithShape="0">
              <a:prstClr val="black">
                <a:alpha val="40000"/>
              </a:prstClr>
            </a:outerShdw>
          </a:effectLst>
        </p:spPr>
      </p:pic>
      <p:cxnSp>
        <p:nvCxnSpPr>
          <p:cNvPr id="36" name="Straight Arrow Connector 35"/>
          <p:cNvCxnSpPr/>
          <p:nvPr/>
        </p:nvCxnSpPr>
        <p:spPr>
          <a:xfrm flipV="1">
            <a:off x="6699041" y="3743006"/>
            <a:ext cx="609263" cy="75377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84165" y="6525772"/>
            <a:ext cx="2205219" cy="307777"/>
          </a:xfrm>
          <a:prstGeom prst="rect">
            <a:avLst/>
          </a:prstGeom>
          <a:noFill/>
        </p:spPr>
        <p:txBody>
          <a:bodyPr wrap="none" rtlCol="0">
            <a:spAutoFit/>
          </a:bodyPr>
          <a:lstStyle/>
          <a:p>
            <a:r>
              <a:rPr lang="en-GB" sz="1400" dirty="0"/>
              <a:t>Rock images: Sandatlas.org</a:t>
            </a:r>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80" y="211408"/>
            <a:ext cx="7035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079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6" ma:contentTypeDescription="Create a new document." ma:contentTypeScope="" ma:versionID="a2da08cc46ed0601f3bb407823f363b2">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38f082b2b00c05472f9814ec277a49a9"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2C1CE2-3243-41DC-9166-537F52335C9B}">
  <ds:schemaRefs>
    <ds:schemaRef ds:uri="http://schemas.microsoft.com/office/2006/metadata/properties"/>
    <ds:schemaRef ds:uri="http://schemas.microsoft.com/office/infopath/2007/PartnerControls"/>
    <ds:schemaRef ds:uri="f0cced3b-310d-45b8-97bf-d36cbbb5d34b"/>
    <ds:schemaRef ds:uri="991330b7-a67c-4846-8b6a-4c888ec2572d"/>
  </ds:schemaRefs>
</ds:datastoreItem>
</file>

<file path=customXml/itemProps2.xml><?xml version="1.0" encoding="utf-8"?>
<ds:datastoreItem xmlns:ds="http://schemas.openxmlformats.org/officeDocument/2006/customXml" ds:itemID="{C1FF7C96-F853-4EEA-919F-E7238AFF895D}">
  <ds:schemaRefs>
    <ds:schemaRef ds:uri="http://schemas.microsoft.com/sharepoint/v3/contenttype/forms"/>
  </ds:schemaRefs>
</ds:datastoreItem>
</file>

<file path=customXml/itemProps3.xml><?xml version="1.0" encoding="utf-8"?>
<ds:datastoreItem xmlns:ds="http://schemas.openxmlformats.org/officeDocument/2006/customXml" ds:itemID="{79295497-8E38-433D-9864-1BDD0F887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3221</TotalTime>
  <Words>4301</Words>
  <Application>Microsoft Office PowerPoint</Application>
  <PresentationFormat>On-screen Show (4:3)</PresentationFormat>
  <Paragraphs>461</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ENVIRONMENTS</vt:lpstr>
      <vt:lpstr>PowerPoint Presentation</vt:lpstr>
      <vt:lpstr>PowerPoint Presentation</vt:lpstr>
      <vt:lpstr>HOW DO FOSSILS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209</cp:revision>
  <dcterms:created xsi:type="dcterms:W3CDTF">2017-06-13T09:24:30Z</dcterms:created>
  <dcterms:modified xsi:type="dcterms:W3CDTF">2022-12-15T09:16:19Z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1353400.00000000</vt:lpwstr>
  </property>
  <property fmtid="{D5CDD505-2E9C-101B-9397-08002B2CF9AE}" pid="3" name="ContentTypeId">
    <vt:lpwstr>0x0101002AAB4D28DC30974F8DF13AF3195573DD</vt:lpwstr>
  </property>
  <property fmtid="{D5CDD505-2E9C-101B-9397-08002B2CF9AE}" pid="4" name="MediaServiceImageTags">
    <vt:lpwstr/>
  </property>
</Properties>
</file>